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425" r:id="rId3"/>
    <p:sldId id="430" r:id="rId4"/>
    <p:sldId id="429" r:id="rId5"/>
    <p:sldId id="427" r:id="rId6"/>
    <p:sldId id="414" r:id="rId7"/>
    <p:sldId id="401" r:id="rId8"/>
    <p:sldId id="431" r:id="rId9"/>
    <p:sldId id="426" r:id="rId10"/>
    <p:sldId id="421" r:id="rId11"/>
    <p:sldId id="403" r:id="rId12"/>
    <p:sldId id="428" r:id="rId13"/>
    <p:sldId id="419" r:id="rId14"/>
    <p:sldId id="420" r:id="rId15"/>
    <p:sldId id="404" r:id="rId16"/>
    <p:sldId id="422" r:id="rId17"/>
    <p:sldId id="423" r:id="rId18"/>
    <p:sldId id="417" r:id="rId19"/>
    <p:sldId id="418" r:id="rId20"/>
    <p:sldId id="424" r:id="rId2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809" autoAdjust="0"/>
    <p:restoredTop sz="96493" autoAdjust="0"/>
  </p:normalViewPr>
  <p:slideViewPr>
    <p:cSldViewPr snapToObjects="1">
      <p:cViewPr varScale="1">
        <p:scale>
          <a:sx n="108" d="100"/>
          <a:sy n="108" d="100"/>
        </p:scale>
        <p:origin x="-13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printerSettings" Target="printerSettings/printerSettings1.bin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E8697B-C319-384A-B51D-10106F5C95BD}" type="datetimeFigureOut">
              <a:rPr lang="en-US" smtClean="0"/>
              <a:pPr/>
              <a:t>4/9/14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7600AA-9570-EF45-BBFA-8554FF4AD14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7774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2.jpe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2.jpe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2.jpe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2.jpe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2.jpe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2.jpe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2.jpe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2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id="7" name="Picture 75" descr="LOGO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038603" y="6307366"/>
            <a:ext cx="2096708" cy="5506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3" descr="NISN_LOGO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3989" y="6400799"/>
            <a:ext cx="445255" cy="439665"/>
          </a:xfrm>
          <a:prstGeom prst="rect">
            <a:avLst/>
          </a:prstGeom>
        </p:spPr>
      </p:pic>
      <p:pic>
        <p:nvPicPr>
          <p:cNvPr id="8" name="Picture 7" descr="Screen Shot 2013-01-18 at 2.45.37 PM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200" y="6501900"/>
            <a:ext cx="1187223" cy="2286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7186E4E-45D9-CA4B-94C0-4BDBB43F0152}" type="datetimeFigureOut">
              <a:rPr lang="en-US" smtClean="0"/>
              <a:pPr/>
              <a:t>4/9/14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C31A2B1-748D-9041-A286-BF5AA4ED39A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7186E4E-45D9-CA4B-94C0-4BDBB43F0152}" type="datetimeFigureOut">
              <a:rPr lang="en-US" smtClean="0"/>
              <a:pPr/>
              <a:t>4/9/14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C31A2B1-748D-9041-A286-BF5AA4ED39A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grpSp>
        <p:nvGrpSpPr>
          <p:cNvPr id="7" name="Group 99"/>
          <p:cNvGrpSpPr>
            <a:grpSpLocks/>
          </p:cNvGrpSpPr>
          <p:nvPr userDrawn="1"/>
        </p:nvGrpSpPr>
        <p:grpSpPr bwMode="auto">
          <a:xfrm>
            <a:off x="7980363" y="44450"/>
            <a:ext cx="1128712" cy="766763"/>
            <a:chOff x="4967" y="132"/>
            <a:chExt cx="711" cy="483"/>
          </a:xfrm>
        </p:grpSpPr>
        <p:grpSp>
          <p:nvGrpSpPr>
            <p:cNvPr id="8" name="Group 78"/>
            <p:cNvGrpSpPr>
              <a:grpSpLocks/>
            </p:cNvGrpSpPr>
            <p:nvPr userDrawn="1"/>
          </p:nvGrpSpPr>
          <p:grpSpPr bwMode="auto">
            <a:xfrm>
              <a:off x="5346" y="259"/>
              <a:ext cx="332" cy="356"/>
              <a:chOff x="3742" y="1298"/>
              <a:chExt cx="317" cy="408"/>
            </a:xfrm>
          </p:grpSpPr>
          <p:sp>
            <p:nvSpPr>
              <p:cNvPr id="14" name="Rectangle 76"/>
              <p:cNvSpPr>
                <a:spLocks noChangeArrowheads="1"/>
              </p:cNvSpPr>
              <p:nvPr userDrawn="1"/>
            </p:nvSpPr>
            <p:spPr bwMode="auto">
              <a:xfrm rot="10800000">
                <a:off x="3742" y="1298"/>
                <a:ext cx="317" cy="408"/>
              </a:xfrm>
              <a:prstGeom prst="rect">
                <a:avLst/>
              </a:prstGeom>
              <a:gradFill rotWithShape="1">
                <a:gsLst>
                  <a:gs pos="0">
                    <a:srgbClr val="F5FAFD"/>
                  </a:gs>
                  <a:gs pos="50000">
                    <a:srgbClr val="65B4E5"/>
                  </a:gs>
                  <a:gs pos="100000">
                    <a:srgbClr val="F5FAFD"/>
                  </a:gs>
                </a:gsLst>
                <a:lin ang="2700000" scaled="1"/>
              </a:gra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ko-KR" altLang="en-US">
                  <a:ea typeface="HY울릉도M" pitchFamily="18" charset="-127"/>
                  <a:cs typeface="+mn-cs"/>
                </a:endParaRPr>
              </a:p>
            </p:txBody>
          </p:sp>
          <p:sp>
            <p:nvSpPr>
              <p:cNvPr id="15" name="Rectangle 77"/>
              <p:cNvSpPr>
                <a:spLocks noChangeArrowheads="1"/>
              </p:cNvSpPr>
              <p:nvPr userDrawn="1"/>
            </p:nvSpPr>
            <p:spPr bwMode="auto">
              <a:xfrm rot="10800000">
                <a:off x="3784" y="1343"/>
                <a:ext cx="230" cy="321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ko-KR" altLang="en-US">
                  <a:ea typeface="HY울릉도M" pitchFamily="18" charset="-127"/>
                  <a:cs typeface="+mn-cs"/>
                </a:endParaRPr>
              </a:p>
            </p:txBody>
          </p:sp>
        </p:grpSp>
        <p:grpSp>
          <p:nvGrpSpPr>
            <p:cNvPr id="9" name="Group 98"/>
            <p:cNvGrpSpPr>
              <a:grpSpLocks/>
            </p:cNvGrpSpPr>
            <p:nvPr userDrawn="1"/>
          </p:nvGrpSpPr>
          <p:grpSpPr bwMode="auto">
            <a:xfrm>
              <a:off x="4967" y="132"/>
              <a:ext cx="635" cy="392"/>
              <a:chOff x="4967" y="132"/>
              <a:chExt cx="635" cy="392"/>
            </a:xfrm>
          </p:grpSpPr>
          <p:grpSp>
            <p:nvGrpSpPr>
              <p:cNvPr id="10" name="Group 96"/>
              <p:cNvGrpSpPr>
                <a:grpSpLocks/>
              </p:cNvGrpSpPr>
              <p:nvPr userDrawn="1"/>
            </p:nvGrpSpPr>
            <p:grpSpPr bwMode="auto">
              <a:xfrm>
                <a:off x="4967" y="132"/>
                <a:ext cx="635" cy="392"/>
                <a:chOff x="4967" y="119"/>
                <a:chExt cx="656" cy="405"/>
              </a:xfrm>
            </p:grpSpPr>
            <p:sp>
              <p:nvSpPr>
                <p:cNvPr id="12" name="Rectangle 68"/>
                <p:cNvSpPr>
                  <a:spLocks noChangeArrowheads="1"/>
                </p:cNvSpPr>
                <p:nvPr userDrawn="1"/>
              </p:nvSpPr>
              <p:spPr bwMode="auto">
                <a:xfrm rot="5400000">
                  <a:off x="5092" y="-6"/>
                  <a:ext cx="405" cy="656"/>
                </a:xfrm>
                <a:prstGeom prst="rect">
                  <a:avLst/>
                </a:prstGeom>
                <a:gradFill rotWithShape="1">
                  <a:gsLst>
                    <a:gs pos="0">
                      <a:srgbClr val="65B4E5">
                        <a:alpha val="80000"/>
                      </a:srgbClr>
                    </a:gs>
                    <a:gs pos="50000">
                      <a:srgbClr val="F5FAFD"/>
                    </a:gs>
                    <a:gs pos="100000">
                      <a:srgbClr val="65B4E5">
                        <a:alpha val="80000"/>
                      </a:srgbClr>
                    </a:gs>
                  </a:gsLst>
                  <a:lin ang="2700000" scaled="1"/>
                </a:grad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ko-KR" altLang="en-US">
                    <a:ea typeface="HY울릉도M" pitchFamily="18" charset="-127"/>
                    <a:cs typeface="+mn-cs"/>
                  </a:endParaRPr>
                </a:p>
              </p:txBody>
            </p:sp>
            <p:sp>
              <p:nvSpPr>
                <p:cNvPr id="13" name="Rectangle 69"/>
                <p:cNvSpPr>
                  <a:spLocks noChangeArrowheads="1"/>
                </p:cNvSpPr>
                <p:nvPr userDrawn="1"/>
              </p:nvSpPr>
              <p:spPr bwMode="auto">
                <a:xfrm rot="5400000">
                  <a:off x="5150" y="67"/>
                  <a:ext cx="293" cy="516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ko-KR" altLang="en-US">
                    <a:ea typeface="HY울릉도M" pitchFamily="18" charset="-127"/>
                    <a:cs typeface="+mn-cs"/>
                  </a:endParaRPr>
                </a:p>
              </p:txBody>
            </p:sp>
          </p:grpSp>
          <p:pic>
            <p:nvPicPr>
              <p:cNvPr id="11" name="Picture 44" descr="kisti"/>
              <p:cNvPicPr>
                <a:picLocks noChangeAspect="1" noChangeArrowheads="1"/>
              </p:cNvPicPr>
              <p:nvPr userDrawn="1"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5057" y="216"/>
                <a:ext cx="442" cy="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</p:grpSp>
      <p:pic>
        <p:nvPicPr>
          <p:cNvPr id="16" name="Picture 15" descr="NISN_LOGO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3513" y="-1"/>
            <a:ext cx="811287" cy="801103"/>
          </a:xfrm>
          <a:prstGeom prst="rect">
            <a:avLst/>
          </a:prstGeom>
        </p:spPr>
      </p:pic>
      <p:cxnSp>
        <p:nvCxnSpPr>
          <p:cNvPr id="18" name="Straight Connector 17"/>
          <p:cNvCxnSpPr/>
          <p:nvPr userDrawn="1"/>
        </p:nvCxnSpPr>
        <p:spPr>
          <a:xfrm rot="10800000">
            <a:off x="89712" y="796081"/>
            <a:ext cx="8382000" cy="1588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 userDrawn="1"/>
        </p:nvSpPr>
        <p:spPr>
          <a:xfrm>
            <a:off x="-1" y="6488668"/>
            <a:ext cx="64008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0" dirty="0" smtClean="0">
                <a:solidFill>
                  <a:srgbClr val="0000FF"/>
                </a:solidFill>
                <a:latin typeface="Arial"/>
                <a:cs typeface="Arial"/>
              </a:rPr>
              <a:t>Hoon</a:t>
            </a:r>
            <a:r>
              <a:rPr lang="en-US" sz="1600" b="1" i="0" baseline="0" dirty="0" smtClean="0">
                <a:solidFill>
                  <a:srgbClr val="0000FF"/>
                </a:solidFill>
                <a:latin typeface="Arial"/>
                <a:cs typeface="Arial"/>
              </a:rPr>
              <a:t> Ryu</a:t>
            </a:r>
            <a:r>
              <a:rPr lang="en-US" sz="1600" b="1" i="0" baseline="0" dirty="0" smtClean="0">
                <a:solidFill>
                  <a:schemeClr val="tx1"/>
                </a:solidFill>
                <a:latin typeface="Arial"/>
                <a:cs typeface="Arial"/>
              </a:rPr>
              <a:t>,</a:t>
            </a:r>
            <a:r>
              <a:rPr lang="en-US" sz="1600" b="1" i="0" baseline="0" dirty="0" smtClean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lang="en-US" altLang="ko-KR" sz="1600" b="0" i="0" baseline="0" dirty="0" smtClean="0">
                <a:solidFill>
                  <a:schemeClr val="tx1"/>
                </a:solidFill>
                <a:latin typeface="Arial"/>
                <a:cs typeface="Arial"/>
              </a:rPr>
              <a:t>EDISON in Nanophysics</a:t>
            </a:r>
            <a:endParaRPr lang="en-US" sz="1600" b="0" i="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21" name="TextBox 20"/>
          <p:cNvSpPr txBox="1"/>
          <p:nvPr userDrawn="1"/>
        </p:nvSpPr>
        <p:spPr>
          <a:xfrm>
            <a:off x="8628056" y="6488668"/>
            <a:ext cx="515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fld id="{193F11EE-399B-3F44-902C-1EA0A2E63074}" type="slidenum">
              <a:rPr lang="en-US" b="1" smtClean="0">
                <a:latin typeface="Arial"/>
                <a:cs typeface="Arial"/>
              </a:rPr>
              <a:pPr algn="just"/>
              <a:t>‹#›</a:t>
            </a:fld>
            <a:endParaRPr lang="en-US" b="1" dirty="0">
              <a:latin typeface="Arial"/>
              <a:cs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grpSp>
        <p:nvGrpSpPr>
          <p:cNvPr id="7" name="Group 99"/>
          <p:cNvGrpSpPr>
            <a:grpSpLocks/>
          </p:cNvGrpSpPr>
          <p:nvPr userDrawn="1"/>
        </p:nvGrpSpPr>
        <p:grpSpPr bwMode="auto">
          <a:xfrm>
            <a:off x="7980363" y="44450"/>
            <a:ext cx="1128712" cy="766763"/>
            <a:chOff x="4967" y="132"/>
            <a:chExt cx="711" cy="483"/>
          </a:xfrm>
        </p:grpSpPr>
        <p:grpSp>
          <p:nvGrpSpPr>
            <p:cNvPr id="8" name="Group 78"/>
            <p:cNvGrpSpPr>
              <a:grpSpLocks/>
            </p:cNvGrpSpPr>
            <p:nvPr userDrawn="1"/>
          </p:nvGrpSpPr>
          <p:grpSpPr bwMode="auto">
            <a:xfrm>
              <a:off x="5346" y="259"/>
              <a:ext cx="332" cy="356"/>
              <a:chOff x="3742" y="1298"/>
              <a:chExt cx="317" cy="408"/>
            </a:xfrm>
          </p:grpSpPr>
          <p:sp>
            <p:nvSpPr>
              <p:cNvPr id="14" name="Rectangle 76"/>
              <p:cNvSpPr>
                <a:spLocks noChangeArrowheads="1"/>
              </p:cNvSpPr>
              <p:nvPr userDrawn="1"/>
            </p:nvSpPr>
            <p:spPr bwMode="auto">
              <a:xfrm rot="10800000">
                <a:off x="3742" y="1298"/>
                <a:ext cx="317" cy="408"/>
              </a:xfrm>
              <a:prstGeom prst="rect">
                <a:avLst/>
              </a:prstGeom>
              <a:gradFill rotWithShape="1">
                <a:gsLst>
                  <a:gs pos="0">
                    <a:srgbClr val="F5FAFD"/>
                  </a:gs>
                  <a:gs pos="50000">
                    <a:srgbClr val="65B4E5"/>
                  </a:gs>
                  <a:gs pos="100000">
                    <a:srgbClr val="F5FAFD"/>
                  </a:gs>
                </a:gsLst>
                <a:lin ang="2700000" scaled="1"/>
              </a:gra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ko-KR" altLang="en-US">
                  <a:ea typeface="HY울릉도M" pitchFamily="18" charset="-127"/>
                  <a:cs typeface="+mn-cs"/>
                </a:endParaRPr>
              </a:p>
            </p:txBody>
          </p:sp>
          <p:sp>
            <p:nvSpPr>
              <p:cNvPr id="15" name="Rectangle 77"/>
              <p:cNvSpPr>
                <a:spLocks noChangeArrowheads="1"/>
              </p:cNvSpPr>
              <p:nvPr userDrawn="1"/>
            </p:nvSpPr>
            <p:spPr bwMode="auto">
              <a:xfrm rot="10800000">
                <a:off x="3784" y="1343"/>
                <a:ext cx="230" cy="321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ko-KR" altLang="en-US">
                  <a:ea typeface="HY울릉도M" pitchFamily="18" charset="-127"/>
                  <a:cs typeface="+mn-cs"/>
                </a:endParaRPr>
              </a:p>
            </p:txBody>
          </p:sp>
        </p:grpSp>
        <p:grpSp>
          <p:nvGrpSpPr>
            <p:cNvPr id="9" name="Group 98"/>
            <p:cNvGrpSpPr>
              <a:grpSpLocks/>
            </p:cNvGrpSpPr>
            <p:nvPr userDrawn="1"/>
          </p:nvGrpSpPr>
          <p:grpSpPr bwMode="auto">
            <a:xfrm>
              <a:off x="4967" y="132"/>
              <a:ext cx="635" cy="392"/>
              <a:chOff x="4967" y="132"/>
              <a:chExt cx="635" cy="392"/>
            </a:xfrm>
          </p:grpSpPr>
          <p:grpSp>
            <p:nvGrpSpPr>
              <p:cNvPr id="10" name="Group 96"/>
              <p:cNvGrpSpPr>
                <a:grpSpLocks/>
              </p:cNvGrpSpPr>
              <p:nvPr userDrawn="1"/>
            </p:nvGrpSpPr>
            <p:grpSpPr bwMode="auto">
              <a:xfrm>
                <a:off x="4967" y="132"/>
                <a:ext cx="635" cy="392"/>
                <a:chOff x="4967" y="119"/>
                <a:chExt cx="656" cy="405"/>
              </a:xfrm>
            </p:grpSpPr>
            <p:sp>
              <p:nvSpPr>
                <p:cNvPr id="12" name="Rectangle 68"/>
                <p:cNvSpPr>
                  <a:spLocks noChangeArrowheads="1"/>
                </p:cNvSpPr>
                <p:nvPr userDrawn="1"/>
              </p:nvSpPr>
              <p:spPr bwMode="auto">
                <a:xfrm rot="5400000">
                  <a:off x="5092" y="-6"/>
                  <a:ext cx="405" cy="656"/>
                </a:xfrm>
                <a:prstGeom prst="rect">
                  <a:avLst/>
                </a:prstGeom>
                <a:gradFill rotWithShape="1">
                  <a:gsLst>
                    <a:gs pos="0">
                      <a:srgbClr val="65B4E5">
                        <a:alpha val="80000"/>
                      </a:srgbClr>
                    </a:gs>
                    <a:gs pos="50000">
                      <a:srgbClr val="F5FAFD"/>
                    </a:gs>
                    <a:gs pos="100000">
                      <a:srgbClr val="65B4E5">
                        <a:alpha val="80000"/>
                      </a:srgbClr>
                    </a:gs>
                  </a:gsLst>
                  <a:lin ang="2700000" scaled="1"/>
                </a:grad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ko-KR" altLang="en-US">
                    <a:ea typeface="HY울릉도M" pitchFamily="18" charset="-127"/>
                    <a:cs typeface="+mn-cs"/>
                  </a:endParaRPr>
                </a:p>
              </p:txBody>
            </p:sp>
            <p:sp>
              <p:nvSpPr>
                <p:cNvPr id="13" name="Rectangle 69"/>
                <p:cNvSpPr>
                  <a:spLocks noChangeArrowheads="1"/>
                </p:cNvSpPr>
                <p:nvPr userDrawn="1"/>
              </p:nvSpPr>
              <p:spPr bwMode="auto">
                <a:xfrm rot="5400000">
                  <a:off x="5150" y="67"/>
                  <a:ext cx="293" cy="516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ko-KR" altLang="en-US">
                    <a:ea typeface="HY울릉도M" pitchFamily="18" charset="-127"/>
                    <a:cs typeface="+mn-cs"/>
                  </a:endParaRPr>
                </a:p>
              </p:txBody>
            </p:sp>
          </p:grpSp>
          <p:pic>
            <p:nvPicPr>
              <p:cNvPr id="11" name="Picture 44" descr="kisti"/>
              <p:cNvPicPr>
                <a:picLocks noChangeAspect="1" noChangeArrowheads="1"/>
              </p:cNvPicPr>
              <p:nvPr userDrawn="1"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5057" y="216"/>
                <a:ext cx="442" cy="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</p:grpSp>
      <p:pic>
        <p:nvPicPr>
          <p:cNvPr id="16" name="Picture 15" descr="NISN_LOGO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3513" y="-1"/>
            <a:ext cx="811287" cy="80110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grpSp>
        <p:nvGrpSpPr>
          <p:cNvPr id="8" name="Group 99"/>
          <p:cNvGrpSpPr>
            <a:grpSpLocks/>
          </p:cNvGrpSpPr>
          <p:nvPr userDrawn="1"/>
        </p:nvGrpSpPr>
        <p:grpSpPr bwMode="auto">
          <a:xfrm>
            <a:off x="7980363" y="44450"/>
            <a:ext cx="1128712" cy="766763"/>
            <a:chOff x="4967" y="132"/>
            <a:chExt cx="711" cy="483"/>
          </a:xfrm>
        </p:grpSpPr>
        <p:grpSp>
          <p:nvGrpSpPr>
            <p:cNvPr id="9" name="Group 78"/>
            <p:cNvGrpSpPr>
              <a:grpSpLocks/>
            </p:cNvGrpSpPr>
            <p:nvPr userDrawn="1"/>
          </p:nvGrpSpPr>
          <p:grpSpPr bwMode="auto">
            <a:xfrm>
              <a:off x="5346" y="259"/>
              <a:ext cx="332" cy="356"/>
              <a:chOff x="3742" y="1298"/>
              <a:chExt cx="317" cy="408"/>
            </a:xfrm>
          </p:grpSpPr>
          <p:sp>
            <p:nvSpPr>
              <p:cNvPr id="15" name="Rectangle 76"/>
              <p:cNvSpPr>
                <a:spLocks noChangeArrowheads="1"/>
              </p:cNvSpPr>
              <p:nvPr userDrawn="1"/>
            </p:nvSpPr>
            <p:spPr bwMode="auto">
              <a:xfrm rot="10800000">
                <a:off x="3742" y="1298"/>
                <a:ext cx="317" cy="408"/>
              </a:xfrm>
              <a:prstGeom prst="rect">
                <a:avLst/>
              </a:prstGeom>
              <a:gradFill rotWithShape="1">
                <a:gsLst>
                  <a:gs pos="0">
                    <a:srgbClr val="F5FAFD"/>
                  </a:gs>
                  <a:gs pos="50000">
                    <a:srgbClr val="65B4E5"/>
                  </a:gs>
                  <a:gs pos="100000">
                    <a:srgbClr val="F5FAFD"/>
                  </a:gs>
                </a:gsLst>
                <a:lin ang="2700000" scaled="1"/>
              </a:gra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ko-KR" altLang="en-US">
                  <a:ea typeface="HY울릉도M" pitchFamily="18" charset="-127"/>
                  <a:cs typeface="+mn-cs"/>
                </a:endParaRPr>
              </a:p>
            </p:txBody>
          </p:sp>
          <p:sp>
            <p:nvSpPr>
              <p:cNvPr id="16" name="Rectangle 77"/>
              <p:cNvSpPr>
                <a:spLocks noChangeArrowheads="1"/>
              </p:cNvSpPr>
              <p:nvPr userDrawn="1"/>
            </p:nvSpPr>
            <p:spPr bwMode="auto">
              <a:xfrm rot="10800000">
                <a:off x="3784" y="1343"/>
                <a:ext cx="230" cy="321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ko-KR" altLang="en-US">
                  <a:ea typeface="HY울릉도M" pitchFamily="18" charset="-127"/>
                  <a:cs typeface="+mn-cs"/>
                </a:endParaRPr>
              </a:p>
            </p:txBody>
          </p:sp>
        </p:grpSp>
        <p:grpSp>
          <p:nvGrpSpPr>
            <p:cNvPr id="10" name="Group 98"/>
            <p:cNvGrpSpPr>
              <a:grpSpLocks/>
            </p:cNvGrpSpPr>
            <p:nvPr userDrawn="1"/>
          </p:nvGrpSpPr>
          <p:grpSpPr bwMode="auto">
            <a:xfrm>
              <a:off x="4967" y="132"/>
              <a:ext cx="635" cy="392"/>
              <a:chOff x="4967" y="132"/>
              <a:chExt cx="635" cy="392"/>
            </a:xfrm>
          </p:grpSpPr>
          <p:grpSp>
            <p:nvGrpSpPr>
              <p:cNvPr id="11" name="Group 96"/>
              <p:cNvGrpSpPr>
                <a:grpSpLocks/>
              </p:cNvGrpSpPr>
              <p:nvPr userDrawn="1"/>
            </p:nvGrpSpPr>
            <p:grpSpPr bwMode="auto">
              <a:xfrm>
                <a:off x="4967" y="132"/>
                <a:ext cx="635" cy="392"/>
                <a:chOff x="4967" y="119"/>
                <a:chExt cx="656" cy="405"/>
              </a:xfrm>
            </p:grpSpPr>
            <p:sp>
              <p:nvSpPr>
                <p:cNvPr id="13" name="Rectangle 68"/>
                <p:cNvSpPr>
                  <a:spLocks noChangeArrowheads="1"/>
                </p:cNvSpPr>
                <p:nvPr userDrawn="1"/>
              </p:nvSpPr>
              <p:spPr bwMode="auto">
                <a:xfrm rot="5400000">
                  <a:off x="5092" y="-6"/>
                  <a:ext cx="405" cy="656"/>
                </a:xfrm>
                <a:prstGeom prst="rect">
                  <a:avLst/>
                </a:prstGeom>
                <a:gradFill rotWithShape="1">
                  <a:gsLst>
                    <a:gs pos="0">
                      <a:srgbClr val="65B4E5">
                        <a:alpha val="80000"/>
                      </a:srgbClr>
                    </a:gs>
                    <a:gs pos="50000">
                      <a:srgbClr val="F5FAFD"/>
                    </a:gs>
                    <a:gs pos="100000">
                      <a:srgbClr val="65B4E5">
                        <a:alpha val="80000"/>
                      </a:srgbClr>
                    </a:gs>
                  </a:gsLst>
                  <a:lin ang="2700000" scaled="1"/>
                </a:grad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ko-KR" altLang="en-US">
                    <a:ea typeface="HY울릉도M" pitchFamily="18" charset="-127"/>
                    <a:cs typeface="+mn-cs"/>
                  </a:endParaRPr>
                </a:p>
              </p:txBody>
            </p:sp>
            <p:sp>
              <p:nvSpPr>
                <p:cNvPr id="14" name="Rectangle 69"/>
                <p:cNvSpPr>
                  <a:spLocks noChangeArrowheads="1"/>
                </p:cNvSpPr>
                <p:nvPr userDrawn="1"/>
              </p:nvSpPr>
              <p:spPr bwMode="auto">
                <a:xfrm rot="5400000">
                  <a:off x="5150" y="67"/>
                  <a:ext cx="293" cy="516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ko-KR" altLang="en-US">
                    <a:ea typeface="HY울릉도M" pitchFamily="18" charset="-127"/>
                    <a:cs typeface="+mn-cs"/>
                  </a:endParaRPr>
                </a:p>
              </p:txBody>
            </p:sp>
          </p:grpSp>
          <p:pic>
            <p:nvPicPr>
              <p:cNvPr id="12" name="Picture 44" descr="kisti"/>
              <p:cNvPicPr>
                <a:picLocks noChangeAspect="1" noChangeArrowheads="1"/>
              </p:cNvPicPr>
              <p:nvPr userDrawn="1"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5057" y="216"/>
                <a:ext cx="442" cy="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</p:grpSp>
      <p:pic>
        <p:nvPicPr>
          <p:cNvPr id="18" name="Picture 17" descr="NISN_LOGO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3513" y="-1"/>
            <a:ext cx="811287" cy="801103"/>
          </a:xfrm>
          <a:prstGeom prst="rect">
            <a:avLst/>
          </a:prstGeom>
        </p:spPr>
      </p:pic>
      <p:cxnSp>
        <p:nvCxnSpPr>
          <p:cNvPr id="19" name="Straight Connector 18"/>
          <p:cNvCxnSpPr/>
          <p:nvPr userDrawn="1"/>
        </p:nvCxnSpPr>
        <p:spPr>
          <a:xfrm rot="10800000">
            <a:off x="89712" y="796081"/>
            <a:ext cx="8382000" cy="1588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grpSp>
        <p:nvGrpSpPr>
          <p:cNvPr id="10" name="Group 99"/>
          <p:cNvGrpSpPr>
            <a:grpSpLocks/>
          </p:cNvGrpSpPr>
          <p:nvPr userDrawn="1"/>
        </p:nvGrpSpPr>
        <p:grpSpPr bwMode="auto">
          <a:xfrm>
            <a:off x="7980363" y="44450"/>
            <a:ext cx="1128712" cy="766763"/>
            <a:chOff x="4967" y="132"/>
            <a:chExt cx="711" cy="483"/>
          </a:xfrm>
        </p:grpSpPr>
        <p:grpSp>
          <p:nvGrpSpPr>
            <p:cNvPr id="11" name="Group 78"/>
            <p:cNvGrpSpPr>
              <a:grpSpLocks/>
            </p:cNvGrpSpPr>
            <p:nvPr userDrawn="1"/>
          </p:nvGrpSpPr>
          <p:grpSpPr bwMode="auto">
            <a:xfrm>
              <a:off x="5346" y="259"/>
              <a:ext cx="332" cy="356"/>
              <a:chOff x="3742" y="1298"/>
              <a:chExt cx="317" cy="408"/>
            </a:xfrm>
          </p:grpSpPr>
          <p:sp>
            <p:nvSpPr>
              <p:cNvPr id="17" name="Rectangle 76"/>
              <p:cNvSpPr>
                <a:spLocks noChangeArrowheads="1"/>
              </p:cNvSpPr>
              <p:nvPr userDrawn="1"/>
            </p:nvSpPr>
            <p:spPr bwMode="auto">
              <a:xfrm rot="10800000">
                <a:off x="3742" y="1298"/>
                <a:ext cx="317" cy="408"/>
              </a:xfrm>
              <a:prstGeom prst="rect">
                <a:avLst/>
              </a:prstGeom>
              <a:gradFill rotWithShape="1">
                <a:gsLst>
                  <a:gs pos="0">
                    <a:srgbClr val="F5FAFD"/>
                  </a:gs>
                  <a:gs pos="50000">
                    <a:srgbClr val="65B4E5"/>
                  </a:gs>
                  <a:gs pos="100000">
                    <a:srgbClr val="F5FAFD"/>
                  </a:gs>
                </a:gsLst>
                <a:lin ang="2700000" scaled="1"/>
              </a:gra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ko-KR" altLang="en-US">
                  <a:ea typeface="HY울릉도M" pitchFamily="18" charset="-127"/>
                  <a:cs typeface="+mn-cs"/>
                </a:endParaRPr>
              </a:p>
            </p:txBody>
          </p:sp>
          <p:sp>
            <p:nvSpPr>
              <p:cNvPr id="18" name="Rectangle 77"/>
              <p:cNvSpPr>
                <a:spLocks noChangeArrowheads="1"/>
              </p:cNvSpPr>
              <p:nvPr userDrawn="1"/>
            </p:nvSpPr>
            <p:spPr bwMode="auto">
              <a:xfrm rot="10800000">
                <a:off x="3784" y="1343"/>
                <a:ext cx="230" cy="321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ko-KR" altLang="en-US">
                  <a:ea typeface="HY울릉도M" pitchFamily="18" charset="-127"/>
                  <a:cs typeface="+mn-cs"/>
                </a:endParaRPr>
              </a:p>
            </p:txBody>
          </p:sp>
        </p:grpSp>
        <p:grpSp>
          <p:nvGrpSpPr>
            <p:cNvPr id="12" name="Group 98"/>
            <p:cNvGrpSpPr>
              <a:grpSpLocks/>
            </p:cNvGrpSpPr>
            <p:nvPr userDrawn="1"/>
          </p:nvGrpSpPr>
          <p:grpSpPr bwMode="auto">
            <a:xfrm>
              <a:off x="4967" y="132"/>
              <a:ext cx="635" cy="392"/>
              <a:chOff x="4967" y="132"/>
              <a:chExt cx="635" cy="392"/>
            </a:xfrm>
          </p:grpSpPr>
          <p:grpSp>
            <p:nvGrpSpPr>
              <p:cNvPr id="13" name="Group 96"/>
              <p:cNvGrpSpPr>
                <a:grpSpLocks/>
              </p:cNvGrpSpPr>
              <p:nvPr userDrawn="1"/>
            </p:nvGrpSpPr>
            <p:grpSpPr bwMode="auto">
              <a:xfrm>
                <a:off x="4967" y="132"/>
                <a:ext cx="635" cy="392"/>
                <a:chOff x="4967" y="119"/>
                <a:chExt cx="656" cy="405"/>
              </a:xfrm>
            </p:grpSpPr>
            <p:sp>
              <p:nvSpPr>
                <p:cNvPr id="15" name="Rectangle 68"/>
                <p:cNvSpPr>
                  <a:spLocks noChangeArrowheads="1"/>
                </p:cNvSpPr>
                <p:nvPr userDrawn="1"/>
              </p:nvSpPr>
              <p:spPr bwMode="auto">
                <a:xfrm rot="5400000">
                  <a:off x="5092" y="-6"/>
                  <a:ext cx="405" cy="656"/>
                </a:xfrm>
                <a:prstGeom prst="rect">
                  <a:avLst/>
                </a:prstGeom>
                <a:gradFill rotWithShape="1">
                  <a:gsLst>
                    <a:gs pos="0">
                      <a:srgbClr val="65B4E5">
                        <a:alpha val="80000"/>
                      </a:srgbClr>
                    </a:gs>
                    <a:gs pos="50000">
                      <a:srgbClr val="F5FAFD"/>
                    </a:gs>
                    <a:gs pos="100000">
                      <a:srgbClr val="65B4E5">
                        <a:alpha val="80000"/>
                      </a:srgbClr>
                    </a:gs>
                  </a:gsLst>
                  <a:lin ang="2700000" scaled="1"/>
                </a:grad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ko-KR" altLang="en-US">
                    <a:ea typeface="HY울릉도M" pitchFamily="18" charset="-127"/>
                    <a:cs typeface="+mn-cs"/>
                  </a:endParaRPr>
                </a:p>
              </p:txBody>
            </p:sp>
            <p:sp>
              <p:nvSpPr>
                <p:cNvPr id="16" name="Rectangle 69"/>
                <p:cNvSpPr>
                  <a:spLocks noChangeArrowheads="1"/>
                </p:cNvSpPr>
                <p:nvPr userDrawn="1"/>
              </p:nvSpPr>
              <p:spPr bwMode="auto">
                <a:xfrm rot="5400000">
                  <a:off x="5150" y="67"/>
                  <a:ext cx="293" cy="516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ko-KR" altLang="en-US">
                    <a:ea typeface="HY울릉도M" pitchFamily="18" charset="-127"/>
                    <a:cs typeface="+mn-cs"/>
                  </a:endParaRPr>
                </a:p>
              </p:txBody>
            </p:sp>
          </p:grpSp>
          <p:pic>
            <p:nvPicPr>
              <p:cNvPr id="14" name="Picture 44" descr="kisti"/>
              <p:cNvPicPr>
                <a:picLocks noChangeAspect="1" noChangeArrowheads="1"/>
              </p:cNvPicPr>
              <p:nvPr userDrawn="1"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5057" y="216"/>
                <a:ext cx="442" cy="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</p:grpSp>
      <p:pic>
        <p:nvPicPr>
          <p:cNvPr id="21" name="Picture 20" descr="NISN_LOGO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3513" y="-1"/>
            <a:ext cx="811287" cy="801103"/>
          </a:xfrm>
          <a:prstGeom prst="rect">
            <a:avLst/>
          </a:prstGeom>
        </p:spPr>
      </p:pic>
      <p:cxnSp>
        <p:nvCxnSpPr>
          <p:cNvPr id="22" name="Straight Connector 21"/>
          <p:cNvCxnSpPr/>
          <p:nvPr userDrawn="1"/>
        </p:nvCxnSpPr>
        <p:spPr>
          <a:xfrm rot="10800000">
            <a:off x="89712" y="796081"/>
            <a:ext cx="8382000" cy="1588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99"/>
          <p:cNvGrpSpPr>
            <a:grpSpLocks/>
          </p:cNvGrpSpPr>
          <p:nvPr userDrawn="1"/>
        </p:nvGrpSpPr>
        <p:grpSpPr bwMode="auto">
          <a:xfrm>
            <a:off x="7980363" y="44450"/>
            <a:ext cx="1128712" cy="766763"/>
            <a:chOff x="4967" y="132"/>
            <a:chExt cx="711" cy="483"/>
          </a:xfrm>
        </p:grpSpPr>
        <p:grpSp>
          <p:nvGrpSpPr>
            <p:cNvPr id="7" name="Group 78"/>
            <p:cNvGrpSpPr>
              <a:grpSpLocks/>
            </p:cNvGrpSpPr>
            <p:nvPr userDrawn="1"/>
          </p:nvGrpSpPr>
          <p:grpSpPr bwMode="auto">
            <a:xfrm>
              <a:off x="5346" y="259"/>
              <a:ext cx="332" cy="356"/>
              <a:chOff x="3742" y="1298"/>
              <a:chExt cx="317" cy="408"/>
            </a:xfrm>
          </p:grpSpPr>
          <p:sp>
            <p:nvSpPr>
              <p:cNvPr id="13" name="Rectangle 76"/>
              <p:cNvSpPr>
                <a:spLocks noChangeArrowheads="1"/>
              </p:cNvSpPr>
              <p:nvPr userDrawn="1"/>
            </p:nvSpPr>
            <p:spPr bwMode="auto">
              <a:xfrm rot="10800000">
                <a:off x="3742" y="1298"/>
                <a:ext cx="317" cy="408"/>
              </a:xfrm>
              <a:prstGeom prst="rect">
                <a:avLst/>
              </a:prstGeom>
              <a:gradFill rotWithShape="1">
                <a:gsLst>
                  <a:gs pos="0">
                    <a:srgbClr val="F5FAFD"/>
                  </a:gs>
                  <a:gs pos="50000">
                    <a:srgbClr val="65B4E5"/>
                  </a:gs>
                  <a:gs pos="100000">
                    <a:srgbClr val="F5FAFD"/>
                  </a:gs>
                </a:gsLst>
                <a:lin ang="2700000" scaled="1"/>
              </a:gra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ko-KR" altLang="en-US">
                  <a:ea typeface="HY울릉도M" pitchFamily="18" charset="-127"/>
                  <a:cs typeface="+mn-cs"/>
                </a:endParaRPr>
              </a:p>
            </p:txBody>
          </p:sp>
          <p:sp>
            <p:nvSpPr>
              <p:cNvPr id="14" name="Rectangle 77"/>
              <p:cNvSpPr>
                <a:spLocks noChangeArrowheads="1"/>
              </p:cNvSpPr>
              <p:nvPr userDrawn="1"/>
            </p:nvSpPr>
            <p:spPr bwMode="auto">
              <a:xfrm rot="10800000">
                <a:off x="3784" y="1343"/>
                <a:ext cx="230" cy="321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ko-KR" altLang="en-US">
                  <a:ea typeface="HY울릉도M" pitchFamily="18" charset="-127"/>
                  <a:cs typeface="+mn-cs"/>
                </a:endParaRPr>
              </a:p>
            </p:txBody>
          </p:sp>
        </p:grpSp>
        <p:grpSp>
          <p:nvGrpSpPr>
            <p:cNvPr id="8" name="Group 98"/>
            <p:cNvGrpSpPr>
              <a:grpSpLocks/>
            </p:cNvGrpSpPr>
            <p:nvPr userDrawn="1"/>
          </p:nvGrpSpPr>
          <p:grpSpPr bwMode="auto">
            <a:xfrm>
              <a:off x="4967" y="132"/>
              <a:ext cx="635" cy="392"/>
              <a:chOff x="4967" y="132"/>
              <a:chExt cx="635" cy="392"/>
            </a:xfrm>
          </p:grpSpPr>
          <p:grpSp>
            <p:nvGrpSpPr>
              <p:cNvPr id="9" name="Group 96"/>
              <p:cNvGrpSpPr>
                <a:grpSpLocks/>
              </p:cNvGrpSpPr>
              <p:nvPr userDrawn="1"/>
            </p:nvGrpSpPr>
            <p:grpSpPr bwMode="auto">
              <a:xfrm>
                <a:off x="4967" y="132"/>
                <a:ext cx="635" cy="392"/>
                <a:chOff x="4967" y="119"/>
                <a:chExt cx="656" cy="405"/>
              </a:xfrm>
            </p:grpSpPr>
            <p:sp>
              <p:nvSpPr>
                <p:cNvPr id="11" name="Rectangle 68"/>
                <p:cNvSpPr>
                  <a:spLocks noChangeArrowheads="1"/>
                </p:cNvSpPr>
                <p:nvPr userDrawn="1"/>
              </p:nvSpPr>
              <p:spPr bwMode="auto">
                <a:xfrm rot="5400000">
                  <a:off x="5092" y="-6"/>
                  <a:ext cx="405" cy="656"/>
                </a:xfrm>
                <a:prstGeom prst="rect">
                  <a:avLst/>
                </a:prstGeom>
                <a:gradFill rotWithShape="1">
                  <a:gsLst>
                    <a:gs pos="0">
                      <a:srgbClr val="65B4E5">
                        <a:alpha val="80000"/>
                      </a:srgbClr>
                    </a:gs>
                    <a:gs pos="50000">
                      <a:srgbClr val="F5FAFD"/>
                    </a:gs>
                    <a:gs pos="100000">
                      <a:srgbClr val="65B4E5">
                        <a:alpha val="80000"/>
                      </a:srgbClr>
                    </a:gs>
                  </a:gsLst>
                  <a:lin ang="2700000" scaled="1"/>
                </a:grad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ko-KR" altLang="en-US">
                    <a:ea typeface="HY울릉도M" pitchFamily="18" charset="-127"/>
                    <a:cs typeface="+mn-cs"/>
                  </a:endParaRPr>
                </a:p>
              </p:txBody>
            </p:sp>
            <p:sp>
              <p:nvSpPr>
                <p:cNvPr id="12" name="Rectangle 69"/>
                <p:cNvSpPr>
                  <a:spLocks noChangeArrowheads="1"/>
                </p:cNvSpPr>
                <p:nvPr userDrawn="1"/>
              </p:nvSpPr>
              <p:spPr bwMode="auto">
                <a:xfrm rot="5400000">
                  <a:off x="5150" y="67"/>
                  <a:ext cx="293" cy="516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ko-KR" altLang="en-US">
                    <a:ea typeface="HY울릉도M" pitchFamily="18" charset="-127"/>
                    <a:cs typeface="+mn-cs"/>
                  </a:endParaRPr>
                </a:p>
              </p:txBody>
            </p:sp>
          </p:grpSp>
          <p:pic>
            <p:nvPicPr>
              <p:cNvPr id="10" name="Picture 44" descr="kisti"/>
              <p:cNvPicPr>
                <a:picLocks noChangeAspect="1" noChangeArrowheads="1"/>
              </p:cNvPicPr>
              <p:nvPr userDrawn="1"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5057" y="216"/>
                <a:ext cx="442" cy="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</p:grpSp>
      <p:pic>
        <p:nvPicPr>
          <p:cNvPr id="16" name="Picture 15" descr="NISN_LOGO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3513" y="-1"/>
            <a:ext cx="811287" cy="801103"/>
          </a:xfrm>
          <a:prstGeom prst="rect">
            <a:avLst/>
          </a:prstGeom>
        </p:spPr>
      </p:pic>
      <p:cxnSp>
        <p:nvCxnSpPr>
          <p:cNvPr id="17" name="Straight Connector 16"/>
          <p:cNvCxnSpPr/>
          <p:nvPr userDrawn="1"/>
        </p:nvCxnSpPr>
        <p:spPr>
          <a:xfrm rot="10800000">
            <a:off x="89712" y="796081"/>
            <a:ext cx="8382000" cy="1588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99"/>
          <p:cNvGrpSpPr>
            <a:grpSpLocks/>
          </p:cNvGrpSpPr>
          <p:nvPr userDrawn="1"/>
        </p:nvGrpSpPr>
        <p:grpSpPr bwMode="auto">
          <a:xfrm>
            <a:off x="7980363" y="44450"/>
            <a:ext cx="1128712" cy="766763"/>
            <a:chOff x="4967" y="132"/>
            <a:chExt cx="711" cy="483"/>
          </a:xfrm>
        </p:grpSpPr>
        <p:grpSp>
          <p:nvGrpSpPr>
            <p:cNvPr id="6" name="Group 78"/>
            <p:cNvGrpSpPr>
              <a:grpSpLocks/>
            </p:cNvGrpSpPr>
            <p:nvPr userDrawn="1"/>
          </p:nvGrpSpPr>
          <p:grpSpPr bwMode="auto">
            <a:xfrm>
              <a:off x="5346" y="259"/>
              <a:ext cx="332" cy="356"/>
              <a:chOff x="3742" y="1298"/>
              <a:chExt cx="317" cy="408"/>
            </a:xfrm>
          </p:grpSpPr>
          <p:sp>
            <p:nvSpPr>
              <p:cNvPr id="12" name="Rectangle 76"/>
              <p:cNvSpPr>
                <a:spLocks noChangeArrowheads="1"/>
              </p:cNvSpPr>
              <p:nvPr userDrawn="1"/>
            </p:nvSpPr>
            <p:spPr bwMode="auto">
              <a:xfrm rot="10800000">
                <a:off x="3742" y="1298"/>
                <a:ext cx="317" cy="408"/>
              </a:xfrm>
              <a:prstGeom prst="rect">
                <a:avLst/>
              </a:prstGeom>
              <a:gradFill rotWithShape="1">
                <a:gsLst>
                  <a:gs pos="0">
                    <a:srgbClr val="F5FAFD"/>
                  </a:gs>
                  <a:gs pos="50000">
                    <a:srgbClr val="65B4E5"/>
                  </a:gs>
                  <a:gs pos="100000">
                    <a:srgbClr val="F5FAFD"/>
                  </a:gs>
                </a:gsLst>
                <a:lin ang="2700000" scaled="1"/>
              </a:gra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ko-KR" altLang="en-US">
                  <a:ea typeface="HY울릉도M" pitchFamily="18" charset="-127"/>
                  <a:cs typeface="+mn-cs"/>
                </a:endParaRPr>
              </a:p>
            </p:txBody>
          </p:sp>
          <p:sp>
            <p:nvSpPr>
              <p:cNvPr id="13" name="Rectangle 77"/>
              <p:cNvSpPr>
                <a:spLocks noChangeArrowheads="1"/>
              </p:cNvSpPr>
              <p:nvPr userDrawn="1"/>
            </p:nvSpPr>
            <p:spPr bwMode="auto">
              <a:xfrm rot="10800000">
                <a:off x="3784" y="1343"/>
                <a:ext cx="230" cy="321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ko-KR" altLang="en-US">
                  <a:ea typeface="HY울릉도M" pitchFamily="18" charset="-127"/>
                  <a:cs typeface="+mn-cs"/>
                </a:endParaRPr>
              </a:p>
            </p:txBody>
          </p:sp>
        </p:grpSp>
        <p:grpSp>
          <p:nvGrpSpPr>
            <p:cNvPr id="7" name="Group 98"/>
            <p:cNvGrpSpPr>
              <a:grpSpLocks/>
            </p:cNvGrpSpPr>
            <p:nvPr userDrawn="1"/>
          </p:nvGrpSpPr>
          <p:grpSpPr bwMode="auto">
            <a:xfrm>
              <a:off x="4967" y="132"/>
              <a:ext cx="635" cy="392"/>
              <a:chOff x="4967" y="132"/>
              <a:chExt cx="635" cy="392"/>
            </a:xfrm>
          </p:grpSpPr>
          <p:grpSp>
            <p:nvGrpSpPr>
              <p:cNvPr id="8" name="Group 96"/>
              <p:cNvGrpSpPr>
                <a:grpSpLocks/>
              </p:cNvGrpSpPr>
              <p:nvPr userDrawn="1"/>
            </p:nvGrpSpPr>
            <p:grpSpPr bwMode="auto">
              <a:xfrm>
                <a:off x="4967" y="132"/>
                <a:ext cx="635" cy="392"/>
                <a:chOff x="4967" y="119"/>
                <a:chExt cx="656" cy="405"/>
              </a:xfrm>
            </p:grpSpPr>
            <p:sp>
              <p:nvSpPr>
                <p:cNvPr id="10" name="Rectangle 68"/>
                <p:cNvSpPr>
                  <a:spLocks noChangeArrowheads="1"/>
                </p:cNvSpPr>
                <p:nvPr userDrawn="1"/>
              </p:nvSpPr>
              <p:spPr bwMode="auto">
                <a:xfrm rot="5400000">
                  <a:off x="5092" y="-6"/>
                  <a:ext cx="405" cy="656"/>
                </a:xfrm>
                <a:prstGeom prst="rect">
                  <a:avLst/>
                </a:prstGeom>
                <a:gradFill rotWithShape="1">
                  <a:gsLst>
                    <a:gs pos="0">
                      <a:srgbClr val="65B4E5">
                        <a:alpha val="80000"/>
                      </a:srgbClr>
                    </a:gs>
                    <a:gs pos="50000">
                      <a:srgbClr val="F5FAFD"/>
                    </a:gs>
                    <a:gs pos="100000">
                      <a:srgbClr val="65B4E5">
                        <a:alpha val="80000"/>
                      </a:srgbClr>
                    </a:gs>
                  </a:gsLst>
                  <a:lin ang="2700000" scaled="1"/>
                </a:grad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ko-KR" altLang="en-US">
                    <a:ea typeface="HY울릉도M" pitchFamily="18" charset="-127"/>
                    <a:cs typeface="+mn-cs"/>
                  </a:endParaRPr>
                </a:p>
              </p:txBody>
            </p:sp>
            <p:sp>
              <p:nvSpPr>
                <p:cNvPr id="11" name="Rectangle 69"/>
                <p:cNvSpPr>
                  <a:spLocks noChangeArrowheads="1"/>
                </p:cNvSpPr>
                <p:nvPr userDrawn="1"/>
              </p:nvSpPr>
              <p:spPr bwMode="auto">
                <a:xfrm rot="5400000">
                  <a:off x="5150" y="67"/>
                  <a:ext cx="293" cy="516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ko-KR" altLang="en-US">
                    <a:ea typeface="HY울릉도M" pitchFamily="18" charset="-127"/>
                    <a:cs typeface="+mn-cs"/>
                  </a:endParaRPr>
                </a:p>
              </p:txBody>
            </p:sp>
          </p:grpSp>
          <p:pic>
            <p:nvPicPr>
              <p:cNvPr id="9" name="Picture 44" descr="kisti"/>
              <p:cNvPicPr>
                <a:picLocks noChangeAspect="1" noChangeArrowheads="1"/>
              </p:cNvPicPr>
              <p:nvPr userDrawn="1"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5057" y="216"/>
                <a:ext cx="442" cy="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</p:grpSp>
      <p:pic>
        <p:nvPicPr>
          <p:cNvPr id="16" name="Picture 15" descr="NISN_LOGO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3513" y="-1"/>
            <a:ext cx="811287" cy="801103"/>
          </a:xfrm>
          <a:prstGeom prst="rect">
            <a:avLst/>
          </a:prstGeom>
        </p:spPr>
      </p:pic>
      <p:cxnSp>
        <p:nvCxnSpPr>
          <p:cNvPr id="17" name="Straight Connector 16"/>
          <p:cNvCxnSpPr/>
          <p:nvPr userDrawn="1"/>
        </p:nvCxnSpPr>
        <p:spPr>
          <a:xfrm rot="10800000">
            <a:off x="89712" y="796081"/>
            <a:ext cx="8382000" cy="1588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7186E4E-45D9-CA4B-94C0-4BDBB43F0152}" type="datetimeFigureOut">
              <a:rPr lang="en-US" smtClean="0"/>
              <a:pPr/>
              <a:t>4/9/14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C31A2B1-748D-9041-A286-BF5AA4ED39A5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8" name="Group 99"/>
          <p:cNvGrpSpPr>
            <a:grpSpLocks/>
          </p:cNvGrpSpPr>
          <p:nvPr userDrawn="1"/>
        </p:nvGrpSpPr>
        <p:grpSpPr bwMode="auto">
          <a:xfrm>
            <a:off x="7980363" y="44450"/>
            <a:ext cx="1128712" cy="766763"/>
            <a:chOff x="4967" y="132"/>
            <a:chExt cx="711" cy="483"/>
          </a:xfrm>
        </p:grpSpPr>
        <p:grpSp>
          <p:nvGrpSpPr>
            <p:cNvPr id="9" name="Group 78"/>
            <p:cNvGrpSpPr>
              <a:grpSpLocks/>
            </p:cNvGrpSpPr>
            <p:nvPr userDrawn="1"/>
          </p:nvGrpSpPr>
          <p:grpSpPr bwMode="auto">
            <a:xfrm>
              <a:off x="5346" y="259"/>
              <a:ext cx="332" cy="356"/>
              <a:chOff x="3742" y="1298"/>
              <a:chExt cx="317" cy="408"/>
            </a:xfrm>
          </p:grpSpPr>
          <p:sp>
            <p:nvSpPr>
              <p:cNvPr id="15" name="Rectangle 76"/>
              <p:cNvSpPr>
                <a:spLocks noChangeArrowheads="1"/>
              </p:cNvSpPr>
              <p:nvPr userDrawn="1"/>
            </p:nvSpPr>
            <p:spPr bwMode="auto">
              <a:xfrm rot="10800000">
                <a:off x="3742" y="1298"/>
                <a:ext cx="317" cy="408"/>
              </a:xfrm>
              <a:prstGeom prst="rect">
                <a:avLst/>
              </a:prstGeom>
              <a:gradFill rotWithShape="1">
                <a:gsLst>
                  <a:gs pos="0">
                    <a:srgbClr val="F5FAFD"/>
                  </a:gs>
                  <a:gs pos="50000">
                    <a:srgbClr val="65B4E5"/>
                  </a:gs>
                  <a:gs pos="100000">
                    <a:srgbClr val="F5FAFD"/>
                  </a:gs>
                </a:gsLst>
                <a:lin ang="2700000" scaled="1"/>
              </a:gra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ko-KR" altLang="en-US">
                  <a:ea typeface="HY울릉도M" pitchFamily="18" charset="-127"/>
                  <a:cs typeface="+mn-cs"/>
                </a:endParaRPr>
              </a:p>
            </p:txBody>
          </p:sp>
          <p:sp>
            <p:nvSpPr>
              <p:cNvPr id="16" name="Rectangle 77"/>
              <p:cNvSpPr>
                <a:spLocks noChangeArrowheads="1"/>
              </p:cNvSpPr>
              <p:nvPr userDrawn="1"/>
            </p:nvSpPr>
            <p:spPr bwMode="auto">
              <a:xfrm rot="10800000">
                <a:off x="3784" y="1343"/>
                <a:ext cx="230" cy="321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ko-KR" altLang="en-US">
                  <a:ea typeface="HY울릉도M" pitchFamily="18" charset="-127"/>
                  <a:cs typeface="+mn-cs"/>
                </a:endParaRPr>
              </a:p>
            </p:txBody>
          </p:sp>
        </p:grpSp>
        <p:grpSp>
          <p:nvGrpSpPr>
            <p:cNvPr id="10" name="Group 98"/>
            <p:cNvGrpSpPr>
              <a:grpSpLocks/>
            </p:cNvGrpSpPr>
            <p:nvPr userDrawn="1"/>
          </p:nvGrpSpPr>
          <p:grpSpPr bwMode="auto">
            <a:xfrm>
              <a:off x="4967" y="132"/>
              <a:ext cx="635" cy="392"/>
              <a:chOff x="4967" y="132"/>
              <a:chExt cx="635" cy="392"/>
            </a:xfrm>
          </p:grpSpPr>
          <p:grpSp>
            <p:nvGrpSpPr>
              <p:cNvPr id="11" name="Group 96"/>
              <p:cNvGrpSpPr>
                <a:grpSpLocks/>
              </p:cNvGrpSpPr>
              <p:nvPr userDrawn="1"/>
            </p:nvGrpSpPr>
            <p:grpSpPr bwMode="auto">
              <a:xfrm>
                <a:off x="4967" y="132"/>
                <a:ext cx="635" cy="392"/>
                <a:chOff x="4967" y="119"/>
                <a:chExt cx="656" cy="405"/>
              </a:xfrm>
            </p:grpSpPr>
            <p:sp>
              <p:nvSpPr>
                <p:cNvPr id="13" name="Rectangle 68"/>
                <p:cNvSpPr>
                  <a:spLocks noChangeArrowheads="1"/>
                </p:cNvSpPr>
                <p:nvPr userDrawn="1"/>
              </p:nvSpPr>
              <p:spPr bwMode="auto">
                <a:xfrm rot="5400000">
                  <a:off x="5092" y="-6"/>
                  <a:ext cx="405" cy="656"/>
                </a:xfrm>
                <a:prstGeom prst="rect">
                  <a:avLst/>
                </a:prstGeom>
                <a:gradFill rotWithShape="1">
                  <a:gsLst>
                    <a:gs pos="0">
                      <a:srgbClr val="65B4E5">
                        <a:alpha val="80000"/>
                      </a:srgbClr>
                    </a:gs>
                    <a:gs pos="50000">
                      <a:srgbClr val="F5FAFD"/>
                    </a:gs>
                    <a:gs pos="100000">
                      <a:srgbClr val="65B4E5">
                        <a:alpha val="80000"/>
                      </a:srgbClr>
                    </a:gs>
                  </a:gsLst>
                  <a:lin ang="2700000" scaled="1"/>
                </a:grad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ko-KR" altLang="en-US">
                    <a:ea typeface="HY울릉도M" pitchFamily="18" charset="-127"/>
                    <a:cs typeface="+mn-cs"/>
                  </a:endParaRPr>
                </a:p>
              </p:txBody>
            </p:sp>
            <p:sp>
              <p:nvSpPr>
                <p:cNvPr id="14" name="Rectangle 69"/>
                <p:cNvSpPr>
                  <a:spLocks noChangeArrowheads="1"/>
                </p:cNvSpPr>
                <p:nvPr userDrawn="1"/>
              </p:nvSpPr>
              <p:spPr bwMode="auto">
                <a:xfrm rot="5400000">
                  <a:off x="5150" y="67"/>
                  <a:ext cx="293" cy="516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ko-KR" altLang="en-US">
                    <a:ea typeface="HY울릉도M" pitchFamily="18" charset="-127"/>
                    <a:cs typeface="+mn-cs"/>
                  </a:endParaRPr>
                </a:p>
              </p:txBody>
            </p:sp>
          </p:grpSp>
          <p:pic>
            <p:nvPicPr>
              <p:cNvPr id="12" name="Picture 44" descr="kisti"/>
              <p:cNvPicPr>
                <a:picLocks noChangeAspect="1" noChangeArrowheads="1"/>
              </p:cNvPicPr>
              <p:nvPr userDrawn="1"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5057" y="216"/>
                <a:ext cx="442" cy="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</p:grpSp>
      <p:pic>
        <p:nvPicPr>
          <p:cNvPr id="19" name="Picture 18" descr="NISN_LOGO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3513" y="-1"/>
            <a:ext cx="811287" cy="801103"/>
          </a:xfrm>
          <a:prstGeom prst="rect">
            <a:avLst/>
          </a:prstGeom>
        </p:spPr>
      </p:pic>
      <p:sp>
        <p:nvSpPr>
          <p:cNvPr id="20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7186E4E-45D9-CA4B-94C0-4BDBB43F0152}" type="datetimeFigureOut">
              <a:rPr lang="en-US" smtClean="0"/>
              <a:pPr/>
              <a:t>4/9/14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C31A2B1-748D-9041-A286-BF5AA4ED39A5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8" name="Group 99"/>
          <p:cNvGrpSpPr>
            <a:grpSpLocks/>
          </p:cNvGrpSpPr>
          <p:nvPr userDrawn="1"/>
        </p:nvGrpSpPr>
        <p:grpSpPr bwMode="auto">
          <a:xfrm>
            <a:off x="7980363" y="44450"/>
            <a:ext cx="1128712" cy="766763"/>
            <a:chOff x="4967" y="132"/>
            <a:chExt cx="711" cy="483"/>
          </a:xfrm>
        </p:grpSpPr>
        <p:grpSp>
          <p:nvGrpSpPr>
            <p:cNvPr id="9" name="Group 78"/>
            <p:cNvGrpSpPr>
              <a:grpSpLocks/>
            </p:cNvGrpSpPr>
            <p:nvPr userDrawn="1"/>
          </p:nvGrpSpPr>
          <p:grpSpPr bwMode="auto">
            <a:xfrm>
              <a:off x="5346" y="259"/>
              <a:ext cx="332" cy="356"/>
              <a:chOff x="3742" y="1298"/>
              <a:chExt cx="317" cy="408"/>
            </a:xfrm>
          </p:grpSpPr>
          <p:sp>
            <p:nvSpPr>
              <p:cNvPr id="15" name="Rectangle 76"/>
              <p:cNvSpPr>
                <a:spLocks noChangeArrowheads="1"/>
              </p:cNvSpPr>
              <p:nvPr userDrawn="1"/>
            </p:nvSpPr>
            <p:spPr bwMode="auto">
              <a:xfrm rot="10800000">
                <a:off x="3742" y="1298"/>
                <a:ext cx="317" cy="408"/>
              </a:xfrm>
              <a:prstGeom prst="rect">
                <a:avLst/>
              </a:prstGeom>
              <a:gradFill rotWithShape="1">
                <a:gsLst>
                  <a:gs pos="0">
                    <a:srgbClr val="F5FAFD"/>
                  </a:gs>
                  <a:gs pos="50000">
                    <a:srgbClr val="65B4E5"/>
                  </a:gs>
                  <a:gs pos="100000">
                    <a:srgbClr val="F5FAFD"/>
                  </a:gs>
                </a:gsLst>
                <a:lin ang="2700000" scaled="1"/>
              </a:gra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ko-KR" altLang="en-US">
                  <a:ea typeface="HY울릉도M" pitchFamily="18" charset="-127"/>
                  <a:cs typeface="+mn-cs"/>
                </a:endParaRPr>
              </a:p>
            </p:txBody>
          </p:sp>
          <p:sp>
            <p:nvSpPr>
              <p:cNvPr id="16" name="Rectangle 77"/>
              <p:cNvSpPr>
                <a:spLocks noChangeArrowheads="1"/>
              </p:cNvSpPr>
              <p:nvPr userDrawn="1"/>
            </p:nvSpPr>
            <p:spPr bwMode="auto">
              <a:xfrm rot="10800000">
                <a:off x="3784" y="1343"/>
                <a:ext cx="230" cy="321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ko-KR" altLang="en-US">
                  <a:ea typeface="HY울릉도M" pitchFamily="18" charset="-127"/>
                  <a:cs typeface="+mn-cs"/>
                </a:endParaRPr>
              </a:p>
            </p:txBody>
          </p:sp>
        </p:grpSp>
        <p:grpSp>
          <p:nvGrpSpPr>
            <p:cNvPr id="10" name="Group 98"/>
            <p:cNvGrpSpPr>
              <a:grpSpLocks/>
            </p:cNvGrpSpPr>
            <p:nvPr userDrawn="1"/>
          </p:nvGrpSpPr>
          <p:grpSpPr bwMode="auto">
            <a:xfrm>
              <a:off x="4967" y="132"/>
              <a:ext cx="635" cy="392"/>
              <a:chOff x="4967" y="132"/>
              <a:chExt cx="635" cy="392"/>
            </a:xfrm>
          </p:grpSpPr>
          <p:grpSp>
            <p:nvGrpSpPr>
              <p:cNvPr id="11" name="Group 96"/>
              <p:cNvGrpSpPr>
                <a:grpSpLocks/>
              </p:cNvGrpSpPr>
              <p:nvPr userDrawn="1"/>
            </p:nvGrpSpPr>
            <p:grpSpPr bwMode="auto">
              <a:xfrm>
                <a:off x="4967" y="132"/>
                <a:ext cx="635" cy="392"/>
                <a:chOff x="4967" y="119"/>
                <a:chExt cx="656" cy="405"/>
              </a:xfrm>
            </p:grpSpPr>
            <p:sp>
              <p:nvSpPr>
                <p:cNvPr id="13" name="Rectangle 68"/>
                <p:cNvSpPr>
                  <a:spLocks noChangeArrowheads="1"/>
                </p:cNvSpPr>
                <p:nvPr userDrawn="1"/>
              </p:nvSpPr>
              <p:spPr bwMode="auto">
                <a:xfrm rot="5400000">
                  <a:off x="5092" y="-6"/>
                  <a:ext cx="405" cy="656"/>
                </a:xfrm>
                <a:prstGeom prst="rect">
                  <a:avLst/>
                </a:prstGeom>
                <a:gradFill rotWithShape="1">
                  <a:gsLst>
                    <a:gs pos="0">
                      <a:srgbClr val="65B4E5">
                        <a:alpha val="80000"/>
                      </a:srgbClr>
                    </a:gs>
                    <a:gs pos="50000">
                      <a:srgbClr val="F5FAFD"/>
                    </a:gs>
                    <a:gs pos="100000">
                      <a:srgbClr val="65B4E5">
                        <a:alpha val="80000"/>
                      </a:srgbClr>
                    </a:gs>
                  </a:gsLst>
                  <a:lin ang="2700000" scaled="1"/>
                </a:grad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ko-KR" altLang="en-US">
                    <a:ea typeface="HY울릉도M" pitchFamily="18" charset="-127"/>
                    <a:cs typeface="+mn-cs"/>
                  </a:endParaRPr>
                </a:p>
              </p:txBody>
            </p:sp>
            <p:sp>
              <p:nvSpPr>
                <p:cNvPr id="14" name="Rectangle 69"/>
                <p:cNvSpPr>
                  <a:spLocks noChangeArrowheads="1"/>
                </p:cNvSpPr>
                <p:nvPr userDrawn="1"/>
              </p:nvSpPr>
              <p:spPr bwMode="auto">
                <a:xfrm rot="5400000">
                  <a:off x="5150" y="67"/>
                  <a:ext cx="293" cy="516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ko-KR" altLang="en-US">
                    <a:ea typeface="HY울릉도M" pitchFamily="18" charset="-127"/>
                    <a:cs typeface="+mn-cs"/>
                  </a:endParaRPr>
                </a:p>
              </p:txBody>
            </p:sp>
          </p:grpSp>
          <p:pic>
            <p:nvPicPr>
              <p:cNvPr id="12" name="Picture 44" descr="kisti"/>
              <p:cNvPicPr>
                <a:picLocks noChangeAspect="1" noChangeArrowheads="1"/>
              </p:cNvPicPr>
              <p:nvPr userDrawn="1"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5057" y="216"/>
                <a:ext cx="442" cy="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</p:grpSp>
      <p:pic>
        <p:nvPicPr>
          <p:cNvPr id="17" name="Picture 16" descr="NISN_LOGO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3513" y="-1"/>
            <a:ext cx="811287" cy="801103"/>
          </a:xfrm>
          <a:prstGeom prst="rect">
            <a:avLst/>
          </a:prstGeom>
        </p:spPr>
      </p:pic>
      <p:sp>
        <p:nvSpPr>
          <p:cNvPr id="18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4" Type="http://schemas.openxmlformats.org/officeDocument/2006/relationships/image" Target="../media/image29.jpeg"/><Relationship Id="rId5" Type="http://schemas.openxmlformats.org/officeDocument/2006/relationships/image" Target="../media/image30.jpeg"/><Relationship Id="rId6" Type="http://schemas.openxmlformats.org/officeDocument/2006/relationships/image" Target="../media/image31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4" Type="http://schemas.openxmlformats.org/officeDocument/2006/relationships/image" Target="../media/image37.jpeg"/><Relationship Id="rId5" Type="http://schemas.openxmlformats.org/officeDocument/2006/relationships/image" Target="../media/image38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jpeg"/><Relationship Id="rId3" Type="http://schemas.openxmlformats.org/officeDocument/2006/relationships/image" Target="../media/image41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mailto:jsruthlee@kisti.re.kr" TargetMode="External"/><Relationship Id="rId4" Type="http://schemas.openxmlformats.org/officeDocument/2006/relationships/hyperlink" Target="mailto:elec1020@gmail.com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nano.edison-project.org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5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Relationship Id="rId3" Type="http://schemas.openxmlformats.org/officeDocument/2006/relationships/image" Target="../media/image4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jpeg"/><Relationship Id="rId3" Type="http://schemas.openxmlformats.org/officeDocument/2006/relationships/image" Target="../media/image49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8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7" Type="http://schemas.openxmlformats.org/officeDocument/2006/relationships/image" Target="../media/image23.jpeg"/><Relationship Id="rId8" Type="http://schemas.openxmlformats.org/officeDocument/2006/relationships/image" Target="../media/image24.jpeg"/><Relationship Id="rId9" Type="http://schemas.openxmlformats.org/officeDocument/2006/relationships/image" Target="../media/image25.png"/><Relationship Id="rId10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Grp="1" noChangeArrowheads="1"/>
          </p:cNvSpPr>
          <p:nvPr>
            <p:ph type="ctrTitle" idx="4294967295"/>
          </p:nvPr>
        </p:nvSpPr>
        <p:spPr>
          <a:xfrm>
            <a:off x="0" y="2133600"/>
            <a:ext cx="9144000" cy="914400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sz="3200" b="1" dirty="0" smtClean="0">
                <a:latin typeface="Arial"/>
                <a:cs typeface="Arial"/>
              </a:rPr>
              <a:t>EDISON Project in Nanophysics/electronics </a:t>
            </a:r>
            <a:br>
              <a:rPr lang="en-US" sz="3200" b="1" dirty="0" smtClean="0">
                <a:latin typeface="Arial"/>
                <a:cs typeface="Arial"/>
              </a:rPr>
            </a:br>
            <a:r>
              <a:rPr lang="en-US" sz="2400" b="1" dirty="0" smtClean="0">
                <a:latin typeface="Arial"/>
                <a:cs typeface="Arial"/>
              </a:rPr>
              <a:t>- Current status of contents and service -</a:t>
            </a:r>
            <a:endParaRPr lang="en-US" sz="2400" b="1" dirty="0">
              <a:solidFill>
                <a:schemeClr val="tx1"/>
              </a:solidFill>
              <a:latin typeface="Helvetica" charset="0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ubTitle" idx="4294967295"/>
          </p:nvPr>
        </p:nvSpPr>
        <p:spPr>
          <a:xfrm>
            <a:off x="324212" y="3581400"/>
            <a:ext cx="8534400" cy="1739508"/>
          </a:xfrm>
          <a:prstGeom prst="rect">
            <a:avLst/>
          </a:prstGeom>
        </p:spPr>
        <p:txBody>
          <a:bodyPr/>
          <a:lstStyle/>
          <a:p>
            <a:pPr marL="0" indent="0" algn="ctr">
              <a:buFontTx/>
              <a:buNone/>
            </a:pPr>
            <a:r>
              <a:rPr lang="en-US" sz="2000" b="1" dirty="0" smtClean="0">
                <a:latin typeface="Helvetica" charset="0"/>
              </a:rPr>
              <a:t>Hoon </a:t>
            </a:r>
            <a:r>
              <a:rPr lang="en-US" sz="2000" b="1" dirty="0" smtClean="0">
                <a:latin typeface="Helvetica" charset="0"/>
              </a:rPr>
              <a:t>Ryu, Ph.D.</a:t>
            </a:r>
            <a:endParaRPr lang="en-US" sz="2000" dirty="0" smtClean="0">
              <a:latin typeface="Helvetica" charset="0"/>
            </a:endParaRPr>
          </a:p>
          <a:p>
            <a:pPr marL="0" indent="0" algn="ctr">
              <a:buFontTx/>
              <a:buNone/>
            </a:pPr>
            <a:endParaRPr lang="en-US" sz="1200" dirty="0" smtClean="0">
              <a:latin typeface="Helvetica" charset="0"/>
            </a:endParaRPr>
          </a:p>
          <a:p>
            <a:pPr marL="0" indent="0" algn="ctr">
              <a:buFontTx/>
              <a:buNone/>
            </a:pPr>
            <a:r>
              <a:rPr lang="en-US" sz="1600" b="1" dirty="0" smtClean="0">
                <a:latin typeface="Helvetica" charset="0"/>
              </a:rPr>
              <a:t>N</a:t>
            </a:r>
            <a:r>
              <a:rPr lang="en-US" sz="1600" dirty="0" smtClean="0">
                <a:latin typeface="Helvetica" charset="0"/>
              </a:rPr>
              <a:t>ational </a:t>
            </a:r>
            <a:r>
              <a:rPr lang="en-US" sz="1600" b="1" dirty="0" smtClean="0">
                <a:latin typeface="Helvetica" charset="0"/>
              </a:rPr>
              <a:t>I</a:t>
            </a:r>
            <a:r>
              <a:rPr lang="en-US" sz="1600" dirty="0" smtClean="0">
                <a:latin typeface="Helvetica" charset="0"/>
              </a:rPr>
              <a:t>nstitute of </a:t>
            </a:r>
            <a:r>
              <a:rPr lang="en-US" sz="1600" b="1" dirty="0" smtClean="0">
                <a:latin typeface="Helvetica" charset="0"/>
              </a:rPr>
              <a:t>S</a:t>
            </a:r>
            <a:r>
              <a:rPr lang="en-US" sz="1600" dirty="0" smtClean="0">
                <a:latin typeface="Helvetica" charset="0"/>
              </a:rPr>
              <a:t>upercomputing and </a:t>
            </a:r>
            <a:r>
              <a:rPr lang="en-US" sz="1600" b="1" dirty="0" smtClean="0">
                <a:latin typeface="Helvetica" charset="0"/>
              </a:rPr>
              <a:t>N</a:t>
            </a:r>
            <a:r>
              <a:rPr lang="en-US" sz="1600" dirty="0" smtClean="0">
                <a:latin typeface="Helvetica" charset="0"/>
              </a:rPr>
              <a:t>etworking,</a:t>
            </a:r>
          </a:p>
          <a:p>
            <a:pPr marL="0" indent="0" algn="ctr">
              <a:buFontTx/>
              <a:buNone/>
            </a:pPr>
            <a:r>
              <a:rPr lang="en-US" sz="1600" b="1" dirty="0" smtClean="0">
                <a:latin typeface="Helvetica" charset="0"/>
              </a:rPr>
              <a:t>K</a:t>
            </a:r>
            <a:r>
              <a:rPr lang="en-US" sz="1600" dirty="0" smtClean="0">
                <a:latin typeface="Helvetica" charset="0"/>
              </a:rPr>
              <a:t>orea </a:t>
            </a:r>
            <a:r>
              <a:rPr lang="en-US" sz="1600" b="1" dirty="0" smtClean="0">
                <a:latin typeface="Helvetica" charset="0"/>
              </a:rPr>
              <a:t>I</a:t>
            </a:r>
            <a:r>
              <a:rPr lang="en-US" sz="1600" dirty="0" smtClean="0">
                <a:latin typeface="Helvetica" charset="0"/>
              </a:rPr>
              <a:t>nstitute of </a:t>
            </a:r>
            <a:r>
              <a:rPr lang="en-US" sz="1600" b="1" dirty="0" smtClean="0">
                <a:latin typeface="Helvetica" charset="0"/>
              </a:rPr>
              <a:t>S</a:t>
            </a:r>
            <a:r>
              <a:rPr lang="en-US" sz="1600" dirty="0" smtClean="0">
                <a:latin typeface="Helvetica" charset="0"/>
              </a:rPr>
              <a:t>cience and </a:t>
            </a:r>
            <a:r>
              <a:rPr lang="en-US" sz="1600" b="1" dirty="0" smtClean="0">
                <a:latin typeface="Helvetica" charset="0"/>
              </a:rPr>
              <a:t>T</a:t>
            </a:r>
            <a:r>
              <a:rPr lang="en-US" sz="1600" dirty="0" smtClean="0">
                <a:latin typeface="Helvetica" charset="0"/>
              </a:rPr>
              <a:t>echnology </a:t>
            </a:r>
            <a:r>
              <a:rPr lang="en-US" sz="1600" b="1" dirty="0" smtClean="0">
                <a:latin typeface="Helvetica" charset="0"/>
              </a:rPr>
              <a:t>I</a:t>
            </a:r>
            <a:r>
              <a:rPr lang="en-US" sz="1600" dirty="0" smtClean="0">
                <a:latin typeface="Helvetica" charset="0"/>
              </a:rPr>
              <a:t>nformation.</a:t>
            </a:r>
          </a:p>
          <a:p>
            <a:pPr marL="0" indent="0" algn="ctr">
              <a:buFontTx/>
              <a:buNone/>
            </a:pPr>
            <a:endParaRPr lang="en-US" sz="1200" dirty="0" smtClean="0">
              <a:latin typeface="Helvetica" charset="0"/>
            </a:endParaRPr>
          </a:p>
          <a:p>
            <a:pPr marL="0" indent="0" algn="ctr">
              <a:buFontTx/>
              <a:buNone/>
            </a:pPr>
            <a:r>
              <a:rPr lang="ko-KR" altLang="en-US" sz="1600" dirty="0">
                <a:latin typeface="Helvetica" charset="0"/>
              </a:rPr>
              <a:t> </a:t>
            </a:r>
            <a:r>
              <a:rPr lang="ko-KR" altLang="en-US" sz="1600" dirty="0" smtClean="0">
                <a:latin typeface="Helvetica" charset="0"/>
              </a:rPr>
              <a:t>  </a:t>
            </a:r>
            <a:r>
              <a:rPr lang="en-US" sz="1600" dirty="0" smtClean="0">
                <a:latin typeface="Helvetica" charset="0"/>
              </a:rPr>
              <a:t>elec1020@gmail.com</a:t>
            </a:r>
          </a:p>
          <a:p>
            <a:pPr marL="0" indent="0" algn="ctr">
              <a:buFontTx/>
              <a:buNone/>
            </a:pPr>
            <a:endParaRPr lang="en-US" sz="700" dirty="0" smtClean="0">
              <a:latin typeface="Helvetica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-704228252" y="-14788723"/>
            <a:ext cx="696592588" cy="79406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3148"/>
              </a:spcAft>
            </a:pPr>
            <a:r>
              <a:rPr lang="en-US" sz="3000" b="1" spc="-94" dirty="0" smtClean="0">
                <a:latin typeface="Arial"/>
              </a:rPr>
              <a:t>LANCZOS algorithm</a:t>
            </a:r>
            <a:endParaRPr lang="en-US" sz="3000" b="1" spc="-94" dirty="0">
              <a:latin typeface="Arial"/>
            </a:endParaRPr>
          </a:p>
        </p:txBody>
      </p:sp>
      <p:sp>
        <p:nvSpPr>
          <p:cNvPr id="12" name="직사각형 2"/>
          <p:cNvSpPr/>
          <p:nvPr/>
        </p:nvSpPr>
        <p:spPr>
          <a:xfrm>
            <a:off x="-786935324" y="-12412687"/>
            <a:ext cx="780255150" cy="7838013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marR="1362181"/>
            <a:r>
              <a:rPr lang="en-US" sz="2600" dirty="0" smtClean="0">
                <a:latin typeface="Arial"/>
              </a:rPr>
              <a:t>□ Algorithm: Flowchart of iterations [1][2]</a:t>
            </a:r>
            <a:endParaRPr lang="en-US" sz="2600" dirty="0">
              <a:latin typeface="Arial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-20497800" y="-7924800"/>
            <a:ext cx="15972771" cy="6331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101024"/>
            <a:ext cx="8053516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3148"/>
              </a:spcAft>
            </a:pPr>
            <a:r>
              <a:rPr lang="en-US" sz="3000" b="1" spc="-94" dirty="0" err="1" smtClean="0">
                <a:latin typeface="Arial"/>
              </a:rPr>
              <a:t>EDISON_Nanophysics</a:t>
            </a:r>
            <a:r>
              <a:rPr lang="en-US" sz="3000" b="1" spc="-94" dirty="0" smtClean="0">
                <a:latin typeface="Arial"/>
              </a:rPr>
              <a:t>: </a:t>
            </a:r>
            <a:r>
              <a:rPr lang="en-US" sz="2600" b="1" spc="-94" dirty="0" smtClean="0">
                <a:latin typeface="Arial"/>
              </a:rPr>
              <a:t>Available </a:t>
            </a:r>
            <a:r>
              <a:rPr lang="en-US" sz="2600" b="1" spc="-94" dirty="0" smtClean="0">
                <a:latin typeface="Arial"/>
              </a:rPr>
              <a:t>TCAD SWs</a:t>
            </a:r>
            <a:endParaRPr lang="en-US" sz="2600" b="1" spc="-94" dirty="0">
              <a:latin typeface="Arial"/>
            </a:endParaRPr>
          </a:p>
        </p:txBody>
      </p:sp>
      <p:sp>
        <p:nvSpPr>
          <p:cNvPr id="25" name="Rectangle 151"/>
          <p:cNvSpPr txBox="1">
            <a:spLocks noChangeArrowheads="1"/>
          </p:cNvSpPr>
          <p:nvPr/>
        </p:nvSpPr>
        <p:spPr bwMode="auto">
          <a:xfrm>
            <a:off x="0" y="847253"/>
            <a:ext cx="8763000" cy="845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171450" indent="-171450" eaLnBrk="0" hangingPunct="0">
              <a:lnSpc>
                <a:spcPct val="90000"/>
              </a:lnSpc>
              <a:spcBef>
                <a:spcPct val="20000"/>
              </a:spcBef>
              <a:buFont typeface="Arial"/>
              <a:buChar char="•"/>
            </a:pPr>
            <a:r>
              <a:rPr lang="en-US" altLang="ko-KR" sz="2400" b="1" dirty="0" smtClean="0">
                <a:latin typeface="Arial"/>
                <a:cs typeface="Arial"/>
              </a:rPr>
              <a:t>As of today, a total of 45 TCAD Tools are available</a:t>
            </a:r>
          </a:p>
          <a:p>
            <a:pPr marL="171450" indent="-171450" eaLnBrk="0" hangingPunct="0">
              <a:lnSpc>
                <a:spcPct val="90000"/>
              </a:lnSpc>
              <a:spcBef>
                <a:spcPct val="20000"/>
              </a:spcBef>
              <a:buFont typeface="Arial"/>
              <a:buChar char="•"/>
            </a:pPr>
            <a:r>
              <a:rPr lang="en-US" sz="2400" b="1" kern="0" dirty="0" smtClean="0">
                <a:latin typeface="Arial"/>
                <a:cs typeface="Arial"/>
              </a:rPr>
              <a:t>Tools are categorized by a set of problem filters</a:t>
            </a:r>
            <a:endParaRPr lang="en-US" sz="2400" b="1" kern="0" dirty="0">
              <a:latin typeface="Arial"/>
              <a:cs typeface="Arial"/>
            </a:endParaRPr>
          </a:p>
        </p:txBody>
      </p:sp>
      <p:sp>
        <p:nvSpPr>
          <p:cNvPr id="26" name="Rectangle 151"/>
          <p:cNvSpPr txBox="1">
            <a:spLocks noChangeArrowheads="1"/>
          </p:cNvSpPr>
          <p:nvPr/>
        </p:nvSpPr>
        <p:spPr bwMode="auto">
          <a:xfrm>
            <a:off x="201248" y="1600200"/>
            <a:ext cx="8790352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171450" indent="-171450" eaLnBrk="0" hangingPunct="0">
              <a:lnSpc>
                <a:spcPct val="90000"/>
              </a:lnSpc>
              <a:spcBef>
                <a:spcPct val="20000"/>
              </a:spcBef>
              <a:buFontTx/>
              <a:buChar char="-"/>
            </a:pPr>
            <a:r>
              <a:rPr lang="en-US" b="1" kern="0" dirty="0" smtClean="0">
                <a:latin typeface="Arial"/>
                <a:cs typeface="Arial"/>
              </a:rPr>
              <a:t>Five big categories: </a:t>
            </a:r>
            <a:r>
              <a:rPr lang="en-US" kern="0" dirty="0" smtClean="0">
                <a:latin typeface="Arial"/>
                <a:cs typeface="Arial"/>
              </a:rPr>
              <a:t>Geometry/Material/Device/Problem/Structure Representation</a:t>
            </a:r>
          </a:p>
        </p:txBody>
      </p:sp>
      <p:grpSp>
        <p:nvGrpSpPr>
          <p:cNvPr id="68" name="그룹 67"/>
          <p:cNvGrpSpPr/>
          <p:nvPr/>
        </p:nvGrpSpPr>
        <p:grpSpPr>
          <a:xfrm>
            <a:off x="161453" y="1963094"/>
            <a:ext cx="8775829" cy="2599853"/>
            <a:chOff x="228600" y="1981200"/>
            <a:chExt cx="8775829" cy="2599853"/>
          </a:xfrm>
        </p:grpSpPr>
        <p:sp>
          <p:nvSpPr>
            <p:cNvPr id="28" name="직사각형 27"/>
            <p:cNvSpPr/>
            <p:nvPr/>
          </p:nvSpPr>
          <p:spPr>
            <a:xfrm>
              <a:off x="228600" y="1981200"/>
              <a:ext cx="1371600" cy="4572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smtClean="0">
                  <a:latin typeface="Arial" pitchFamily="34" charset="0"/>
                  <a:cs typeface="Arial" pitchFamily="34" charset="0"/>
                </a:rPr>
                <a:t>Geometry</a:t>
              </a:r>
              <a:endParaRPr lang="ko-KR" altLang="en-US" b="1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1752600" y="1981200"/>
              <a:ext cx="1371600" cy="4572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smtClean="0">
                  <a:latin typeface="Arial" pitchFamily="34" charset="0"/>
                  <a:cs typeface="Arial" pitchFamily="34" charset="0"/>
                </a:rPr>
                <a:t>Material</a:t>
              </a:r>
              <a:endParaRPr lang="ko-KR" altLang="en-US" b="1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3285653" y="1981200"/>
              <a:ext cx="1600200" cy="4572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smtClean="0">
                  <a:latin typeface="Arial" pitchFamily="34" charset="0"/>
                  <a:cs typeface="Arial" pitchFamily="34" charset="0"/>
                </a:rPr>
                <a:t>Device Type</a:t>
              </a:r>
              <a:endParaRPr lang="ko-KR" altLang="en-US" b="1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5029200" y="1981200"/>
              <a:ext cx="2133600" cy="4572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smtClean="0">
                  <a:latin typeface="Arial" pitchFamily="34" charset="0"/>
                  <a:cs typeface="Arial" pitchFamily="34" charset="0"/>
                </a:rPr>
                <a:t>Problem Type</a:t>
              </a:r>
              <a:endParaRPr lang="ko-KR" altLang="en-US" b="1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7304216" y="1981200"/>
              <a:ext cx="1700213" cy="4572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smtClean="0">
                  <a:latin typeface="Arial" pitchFamily="34" charset="0"/>
                  <a:cs typeface="Arial" pitchFamily="34" charset="0"/>
                </a:rPr>
                <a:t>Structure Rep</a:t>
              </a:r>
              <a:r>
                <a:rPr lang="en-US" altLang="ko-KR" b="1" dirty="0" smtClean="0">
                  <a:latin typeface="Arial" pitchFamily="34" charset="0"/>
                  <a:cs typeface="Arial" pitchFamily="34" charset="0"/>
                </a:rPr>
                <a:t>.</a:t>
              </a:r>
              <a:endParaRPr lang="ko-KR" altLang="en-US" b="1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4" name="모서리가 둥근 직사각형 33"/>
            <p:cNvSpPr/>
            <p:nvPr/>
          </p:nvSpPr>
          <p:spPr>
            <a:xfrm>
              <a:off x="228600" y="2483665"/>
              <a:ext cx="1371600" cy="228600"/>
            </a:xfrm>
            <a:prstGeom prst="roundRect">
              <a:avLst/>
            </a:prstGeom>
            <a:solidFill>
              <a:schemeClr val="dk1">
                <a:tint val="100000"/>
                <a:shade val="100000"/>
                <a:satMod val="130000"/>
              </a:schemeClr>
            </a:solidFill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 smtClean="0">
                  <a:latin typeface="Arial" pitchFamily="34" charset="0"/>
                  <a:cs typeface="Arial" pitchFamily="34" charset="0"/>
                </a:rPr>
                <a:t>1D</a:t>
              </a:r>
              <a:endParaRPr lang="ko-KR" altLang="en-US" sz="1400" b="1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5" name="모서리가 둥근 직사각형 34"/>
            <p:cNvSpPr/>
            <p:nvPr/>
          </p:nvSpPr>
          <p:spPr>
            <a:xfrm>
              <a:off x="228600" y="2750365"/>
              <a:ext cx="1371600" cy="228600"/>
            </a:xfrm>
            <a:prstGeom prst="roundRect">
              <a:avLst/>
            </a:prstGeom>
            <a:solidFill>
              <a:schemeClr val="dk1">
                <a:tint val="100000"/>
                <a:shade val="100000"/>
                <a:satMod val="130000"/>
              </a:schemeClr>
            </a:solidFill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 smtClean="0">
                  <a:latin typeface="Arial" pitchFamily="34" charset="0"/>
                  <a:cs typeface="Arial" pitchFamily="34" charset="0"/>
                </a:rPr>
                <a:t>2D</a:t>
              </a:r>
              <a:endParaRPr lang="ko-KR" altLang="en-US" sz="1400" b="1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6" name="모서리가 둥근 직사각형 35"/>
            <p:cNvSpPr/>
            <p:nvPr/>
          </p:nvSpPr>
          <p:spPr>
            <a:xfrm>
              <a:off x="228600" y="3017065"/>
              <a:ext cx="1371600" cy="228600"/>
            </a:xfrm>
            <a:prstGeom prst="roundRect">
              <a:avLst/>
            </a:prstGeom>
            <a:solidFill>
              <a:schemeClr val="dk1">
                <a:tint val="100000"/>
                <a:shade val="100000"/>
                <a:satMod val="130000"/>
              </a:schemeClr>
            </a:solidFill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 smtClean="0">
                  <a:latin typeface="Arial" pitchFamily="34" charset="0"/>
                  <a:cs typeface="Arial" pitchFamily="34" charset="0"/>
                </a:rPr>
                <a:t>3D</a:t>
              </a:r>
              <a:endParaRPr lang="ko-KR" altLang="en-US" sz="1400" b="1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7" name="모서리가 둥근 직사각형 36"/>
            <p:cNvSpPr/>
            <p:nvPr/>
          </p:nvSpPr>
          <p:spPr>
            <a:xfrm>
              <a:off x="1752600" y="2483665"/>
              <a:ext cx="1371600" cy="228600"/>
            </a:xfrm>
            <a:prstGeom prst="roundRect">
              <a:avLst/>
            </a:prstGeom>
            <a:solidFill>
              <a:schemeClr val="dk1">
                <a:tint val="100000"/>
                <a:shade val="100000"/>
                <a:satMod val="130000"/>
              </a:schemeClr>
            </a:solidFill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 smtClean="0">
                  <a:latin typeface="Arial" pitchFamily="34" charset="0"/>
                  <a:cs typeface="Arial" pitchFamily="34" charset="0"/>
                </a:rPr>
                <a:t>Si</a:t>
              </a:r>
              <a:endParaRPr lang="ko-KR" altLang="en-US" sz="1400" b="1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8" name="모서리가 둥근 직사각형 37"/>
            <p:cNvSpPr/>
            <p:nvPr/>
          </p:nvSpPr>
          <p:spPr>
            <a:xfrm>
              <a:off x="1752600" y="2750365"/>
              <a:ext cx="1371600" cy="228600"/>
            </a:xfrm>
            <a:prstGeom prst="roundRect">
              <a:avLst/>
            </a:prstGeom>
            <a:solidFill>
              <a:schemeClr val="dk1">
                <a:tint val="100000"/>
                <a:shade val="100000"/>
                <a:satMod val="130000"/>
              </a:schemeClr>
            </a:solidFill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 smtClean="0">
                  <a:latin typeface="Arial" pitchFamily="34" charset="0"/>
                  <a:cs typeface="Arial" pitchFamily="34" charset="0"/>
                </a:rPr>
                <a:t>Si/</a:t>
              </a:r>
              <a:r>
                <a:rPr lang="en-US" altLang="ko-KR" sz="1400" b="1" dirty="0" err="1" smtClean="0">
                  <a:latin typeface="Arial" pitchFamily="34" charset="0"/>
                  <a:cs typeface="Arial" pitchFamily="34" charset="0"/>
                </a:rPr>
                <a:t>Ge</a:t>
              </a:r>
              <a:endParaRPr lang="ko-KR" altLang="en-US" sz="1400" b="1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9" name="모서리가 둥근 직사각형 38"/>
            <p:cNvSpPr/>
            <p:nvPr/>
          </p:nvSpPr>
          <p:spPr>
            <a:xfrm>
              <a:off x="1752600" y="3017065"/>
              <a:ext cx="1371600" cy="228600"/>
            </a:xfrm>
            <a:prstGeom prst="roundRect">
              <a:avLst/>
            </a:prstGeom>
            <a:solidFill>
              <a:schemeClr val="dk1">
                <a:tint val="100000"/>
                <a:shade val="100000"/>
                <a:satMod val="130000"/>
              </a:schemeClr>
            </a:solidFill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 smtClean="0">
                  <a:latin typeface="Arial" pitchFamily="34" charset="0"/>
                  <a:cs typeface="Arial" pitchFamily="34" charset="0"/>
                </a:rPr>
                <a:t>III-V</a:t>
              </a:r>
              <a:endParaRPr lang="ko-KR" altLang="en-US" sz="1400" b="1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0" name="모서리가 둥근 직사각형 39"/>
            <p:cNvSpPr/>
            <p:nvPr/>
          </p:nvSpPr>
          <p:spPr>
            <a:xfrm>
              <a:off x="1752600" y="3283765"/>
              <a:ext cx="1371600" cy="228600"/>
            </a:xfrm>
            <a:prstGeom prst="roundRect">
              <a:avLst/>
            </a:prstGeom>
            <a:solidFill>
              <a:schemeClr val="dk1">
                <a:tint val="100000"/>
                <a:shade val="100000"/>
                <a:satMod val="130000"/>
              </a:schemeClr>
            </a:solidFill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 smtClean="0">
                  <a:latin typeface="Arial" pitchFamily="34" charset="0"/>
                  <a:cs typeface="Arial" pitchFamily="34" charset="0"/>
                </a:rPr>
                <a:t>C</a:t>
              </a:r>
              <a:endParaRPr lang="ko-KR" altLang="en-US" sz="1400" b="1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1" name="모서리가 둥근 직사각형 40"/>
            <p:cNvSpPr/>
            <p:nvPr/>
          </p:nvSpPr>
          <p:spPr>
            <a:xfrm>
              <a:off x="1752600" y="3550465"/>
              <a:ext cx="1371600" cy="228600"/>
            </a:xfrm>
            <a:prstGeom prst="roundRect">
              <a:avLst/>
            </a:prstGeom>
            <a:solidFill>
              <a:schemeClr val="dk1">
                <a:tint val="100000"/>
                <a:shade val="100000"/>
                <a:satMod val="130000"/>
              </a:schemeClr>
            </a:solidFill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 smtClean="0">
                  <a:latin typeface="Arial" pitchFamily="34" charset="0"/>
                  <a:cs typeface="Arial" pitchFamily="34" charset="0"/>
                </a:rPr>
                <a:t>Others</a:t>
              </a:r>
              <a:endParaRPr lang="ko-KR" altLang="en-US" sz="1400" b="1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2" name="모서리가 둥근 직사각형 41"/>
            <p:cNvSpPr/>
            <p:nvPr/>
          </p:nvSpPr>
          <p:spPr>
            <a:xfrm>
              <a:off x="3276600" y="2483665"/>
              <a:ext cx="1627359" cy="228600"/>
            </a:xfrm>
            <a:prstGeom prst="roundRect">
              <a:avLst/>
            </a:prstGeom>
            <a:solidFill>
              <a:schemeClr val="dk1">
                <a:tint val="100000"/>
                <a:shade val="100000"/>
                <a:satMod val="130000"/>
              </a:schemeClr>
            </a:solidFill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 smtClean="0">
                  <a:latin typeface="Arial" pitchFamily="34" charset="0"/>
                  <a:cs typeface="Arial" pitchFamily="34" charset="0"/>
                </a:rPr>
                <a:t>Bulk Devices</a:t>
              </a:r>
              <a:endParaRPr lang="ko-KR" altLang="en-US" sz="1400" b="1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3" name="모서리가 둥근 직사각형 42"/>
            <p:cNvSpPr/>
            <p:nvPr/>
          </p:nvSpPr>
          <p:spPr>
            <a:xfrm>
              <a:off x="3276600" y="2750365"/>
              <a:ext cx="1627359" cy="228600"/>
            </a:xfrm>
            <a:prstGeom prst="roundRect">
              <a:avLst/>
            </a:prstGeom>
            <a:solidFill>
              <a:schemeClr val="dk1">
                <a:tint val="100000"/>
                <a:shade val="100000"/>
                <a:satMod val="130000"/>
              </a:schemeClr>
            </a:solidFill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 err="1" smtClean="0">
                  <a:latin typeface="Arial" pitchFamily="34" charset="0"/>
                  <a:cs typeface="Arial" pitchFamily="34" charset="0"/>
                </a:rPr>
                <a:t>Nanowires</a:t>
              </a:r>
              <a:endParaRPr lang="ko-KR" altLang="en-US" sz="1400" b="1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4" name="모서리가 둥근 직사각형 43"/>
            <p:cNvSpPr/>
            <p:nvPr/>
          </p:nvSpPr>
          <p:spPr>
            <a:xfrm>
              <a:off x="3276600" y="3017065"/>
              <a:ext cx="1627359" cy="228600"/>
            </a:xfrm>
            <a:prstGeom prst="roundRect">
              <a:avLst/>
            </a:prstGeom>
            <a:solidFill>
              <a:schemeClr val="dk1">
                <a:tint val="100000"/>
                <a:shade val="100000"/>
                <a:satMod val="130000"/>
              </a:schemeClr>
            </a:solidFill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 smtClean="0">
                  <a:latin typeface="Arial" pitchFamily="34" charset="0"/>
                  <a:cs typeface="Arial" pitchFamily="34" charset="0"/>
                </a:rPr>
                <a:t>Quantum-wells</a:t>
              </a:r>
              <a:endParaRPr lang="ko-KR" altLang="en-US" sz="1400" b="1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5" name="모서리가 둥근 직사각형 44"/>
            <p:cNvSpPr/>
            <p:nvPr/>
          </p:nvSpPr>
          <p:spPr>
            <a:xfrm>
              <a:off x="3276600" y="3283765"/>
              <a:ext cx="1627359" cy="228600"/>
            </a:xfrm>
            <a:prstGeom prst="roundRect">
              <a:avLst/>
            </a:prstGeom>
            <a:solidFill>
              <a:schemeClr val="dk1">
                <a:tint val="100000"/>
                <a:shade val="100000"/>
                <a:satMod val="130000"/>
              </a:schemeClr>
            </a:solidFill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 err="1" smtClean="0">
                  <a:latin typeface="Arial" pitchFamily="34" charset="0"/>
                  <a:cs typeface="Arial" pitchFamily="34" charset="0"/>
                </a:rPr>
                <a:t>Quantom</a:t>
              </a:r>
              <a:r>
                <a:rPr lang="en-US" altLang="ko-KR" sz="1400" b="1" dirty="0" smtClean="0">
                  <a:latin typeface="Arial" pitchFamily="34" charset="0"/>
                  <a:cs typeface="Arial" pitchFamily="34" charset="0"/>
                </a:rPr>
                <a:t>-dots</a:t>
              </a:r>
              <a:endParaRPr lang="ko-KR" altLang="en-US" sz="1400" b="1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6" name="모서리가 둥근 직사각형 45"/>
            <p:cNvSpPr/>
            <p:nvPr/>
          </p:nvSpPr>
          <p:spPr>
            <a:xfrm>
              <a:off x="3276600" y="3550465"/>
              <a:ext cx="1627359" cy="228600"/>
            </a:xfrm>
            <a:prstGeom prst="roundRect">
              <a:avLst/>
            </a:prstGeom>
            <a:solidFill>
              <a:schemeClr val="dk1">
                <a:tint val="100000"/>
                <a:shade val="100000"/>
                <a:satMod val="130000"/>
              </a:schemeClr>
            </a:solidFill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 smtClean="0">
                  <a:latin typeface="Arial" pitchFamily="34" charset="0"/>
                  <a:cs typeface="Arial" pitchFamily="34" charset="0"/>
                </a:rPr>
                <a:t>Others</a:t>
              </a:r>
              <a:endParaRPr lang="ko-KR" altLang="en-US" sz="1400" b="1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7" name="모서리가 둥근 직사각형 46"/>
            <p:cNvSpPr/>
            <p:nvPr/>
          </p:nvSpPr>
          <p:spPr>
            <a:xfrm>
              <a:off x="5038250" y="2483665"/>
              <a:ext cx="2124550" cy="228600"/>
            </a:xfrm>
            <a:prstGeom prst="roundRect">
              <a:avLst/>
            </a:prstGeom>
            <a:solidFill>
              <a:schemeClr val="dk1">
                <a:tint val="100000"/>
                <a:shade val="100000"/>
                <a:satMod val="130000"/>
              </a:schemeClr>
            </a:solidFill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 smtClean="0">
                  <a:latin typeface="Arial" pitchFamily="34" charset="0"/>
                  <a:cs typeface="Arial" pitchFamily="34" charset="0"/>
                </a:rPr>
                <a:t>Drift-Diffusion</a:t>
              </a:r>
              <a:endParaRPr lang="ko-KR" altLang="en-US" sz="1400" b="1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8" name="모서리가 둥근 직사각형 47"/>
            <p:cNvSpPr/>
            <p:nvPr/>
          </p:nvSpPr>
          <p:spPr>
            <a:xfrm>
              <a:off x="5038249" y="2750365"/>
              <a:ext cx="2124550" cy="228600"/>
            </a:xfrm>
            <a:prstGeom prst="roundRect">
              <a:avLst/>
            </a:prstGeom>
            <a:solidFill>
              <a:schemeClr val="dk1">
                <a:tint val="100000"/>
                <a:shade val="100000"/>
                <a:satMod val="130000"/>
              </a:schemeClr>
            </a:solidFill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 smtClean="0">
                  <a:latin typeface="Arial" pitchFamily="34" charset="0"/>
                  <a:cs typeface="Arial" pitchFamily="34" charset="0"/>
                </a:rPr>
                <a:t>Quantum Transport</a:t>
              </a:r>
              <a:endParaRPr lang="ko-KR" altLang="en-US" sz="1400" b="1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9" name="모서리가 둥근 직사각형 48"/>
            <p:cNvSpPr/>
            <p:nvPr/>
          </p:nvSpPr>
          <p:spPr>
            <a:xfrm>
              <a:off x="5038250" y="3017065"/>
              <a:ext cx="2124550" cy="228600"/>
            </a:xfrm>
            <a:prstGeom prst="roundRect">
              <a:avLst/>
            </a:prstGeom>
            <a:solidFill>
              <a:schemeClr val="dk1">
                <a:tint val="100000"/>
                <a:shade val="100000"/>
                <a:satMod val="130000"/>
              </a:schemeClr>
            </a:solidFill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 smtClean="0">
                  <a:latin typeface="Arial" pitchFamily="34" charset="0"/>
                  <a:cs typeface="Arial" pitchFamily="34" charset="0"/>
                </a:rPr>
                <a:t>Electronic Structure</a:t>
              </a:r>
              <a:endParaRPr lang="ko-KR" altLang="en-US" sz="1400" b="1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0" name="모서리가 둥근 직사각형 49"/>
            <p:cNvSpPr/>
            <p:nvPr/>
          </p:nvSpPr>
          <p:spPr>
            <a:xfrm>
              <a:off x="5038249" y="3283765"/>
              <a:ext cx="2124550" cy="228600"/>
            </a:xfrm>
            <a:prstGeom prst="roundRect">
              <a:avLst/>
            </a:prstGeom>
            <a:solidFill>
              <a:schemeClr val="dk1">
                <a:tint val="100000"/>
                <a:shade val="100000"/>
                <a:satMod val="130000"/>
              </a:schemeClr>
            </a:solidFill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 smtClean="0">
                  <a:latin typeface="Arial" pitchFamily="34" charset="0"/>
                  <a:cs typeface="Arial" pitchFamily="34" charset="0"/>
                </a:rPr>
                <a:t>Boltzmann Transport</a:t>
              </a:r>
              <a:endParaRPr lang="ko-KR" altLang="en-US" sz="1400" b="1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1" name="모서리가 둥근 직사각형 50"/>
            <p:cNvSpPr/>
            <p:nvPr/>
          </p:nvSpPr>
          <p:spPr>
            <a:xfrm>
              <a:off x="5038249" y="3550465"/>
              <a:ext cx="2124550" cy="228600"/>
            </a:xfrm>
            <a:prstGeom prst="roundRect">
              <a:avLst/>
            </a:prstGeom>
            <a:solidFill>
              <a:schemeClr val="dk1">
                <a:tint val="100000"/>
                <a:shade val="100000"/>
                <a:satMod val="130000"/>
              </a:schemeClr>
            </a:solidFill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 smtClean="0">
                  <a:latin typeface="Arial" pitchFamily="34" charset="0"/>
                  <a:cs typeface="Arial" pitchFamily="34" charset="0"/>
                </a:rPr>
                <a:t>Optical Properties</a:t>
              </a:r>
              <a:endParaRPr lang="ko-KR" altLang="en-US" sz="1400" b="1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2" name="모서리가 둥근 직사각형 51"/>
            <p:cNvSpPr/>
            <p:nvPr/>
          </p:nvSpPr>
          <p:spPr>
            <a:xfrm>
              <a:off x="5029196" y="3819053"/>
              <a:ext cx="2124550" cy="228600"/>
            </a:xfrm>
            <a:prstGeom prst="roundRect">
              <a:avLst/>
            </a:prstGeom>
            <a:solidFill>
              <a:schemeClr val="dk1">
                <a:tint val="100000"/>
                <a:shade val="100000"/>
                <a:satMod val="130000"/>
              </a:schemeClr>
            </a:solidFill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 smtClean="0">
                  <a:latin typeface="Arial" pitchFamily="34" charset="0"/>
                  <a:cs typeface="Arial" pitchFamily="34" charset="0"/>
                </a:rPr>
                <a:t>Crystal Structures</a:t>
              </a:r>
              <a:endParaRPr lang="ko-KR" altLang="en-US" sz="1400" b="1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6" name="모서리가 둥근 직사각형 55"/>
            <p:cNvSpPr/>
            <p:nvPr/>
          </p:nvSpPr>
          <p:spPr>
            <a:xfrm>
              <a:off x="5029196" y="4085753"/>
              <a:ext cx="2124550" cy="228600"/>
            </a:xfrm>
            <a:prstGeom prst="roundRect">
              <a:avLst/>
            </a:prstGeom>
            <a:solidFill>
              <a:schemeClr val="dk1">
                <a:tint val="100000"/>
                <a:shade val="100000"/>
                <a:satMod val="130000"/>
              </a:schemeClr>
            </a:solidFill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 smtClean="0">
                  <a:latin typeface="Arial" pitchFamily="34" charset="0"/>
                  <a:cs typeface="Arial" pitchFamily="34" charset="0"/>
                </a:rPr>
                <a:t>Physics Education</a:t>
              </a:r>
              <a:endParaRPr lang="ko-KR" altLang="en-US" sz="1400" b="1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7" name="모서리가 둥근 직사각형 56"/>
            <p:cNvSpPr/>
            <p:nvPr/>
          </p:nvSpPr>
          <p:spPr>
            <a:xfrm>
              <a:off x="5029199" y="4352453"/>
              <a:ext cx="2124550" cy="228600"/>
            </a:xfrm>
            <a:prstGeom prst="roundRect">
              <a:avLst/>
            </a:prstGeom>
            <a:solidFill>
              <a:schemeClr val="dk1">
                <a:tint val="100000"/>
                <a:shade val="100000"/>
                <a:satMod val="130000"/>
              </a:schemeClr>
            </a:solidFill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 smtClean="0">
                  <a:latin typeface="Arial" pitchFamily="34" charset="0"/>
                  <a:cs typeface="Arial" pitchFamily="34" charset="0"/>
                </a:rPr>
                <a:t>Others</a:t>
              </a:r>
              <a:endParaRPr lang="ko-KR" altLang="en-US" sz="1400" b="1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8" name="모서리가 둥근 직사각형 57"/>
            <p:cNvSpPr/>
            <p:nvPr/>
          </p:nvSpPr>
          <p:spPr>
            <a:xfrm>
              <a:off x="7351411" y="2483665"/>
              <a:ext cx="1618502" cy="228600"/>
            </a:xfrm>
            <a:prstGeom prst="roundRect">
              <a:avLst/>
            </a:prstGeom>
            <a:solidFill>
              <a:schemeClr val="dk1">
                <a:tint val="100000"/>
                <a:shade val="100000"/>
                <a:satMod val="130000"/>
              </a:schemeClr>
            </a:solidFill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 err="1" smtClean="0">
                  <a:latin typeface="Arial" pitchFamily="34" charset="0"/>
                  <a:cs typeface="Arial" pitchFamily="34" charset="0"/>
                </a:rPr>
                <a:t>Ab</a:t>
              </a:r>
              <a:r>
                <a:rPr lang="en-US" altLang="ko-KR" sz="1400" b="1" dirty="0" smtClean="0">
                  <a:latin typeface="Arial" pitchFamily="34" charset="0"/>
                  <a:cs typeface="Arial" pitchFamily="34" charset="0"/>
                </a:rPr>
                <a:t>-initio</a:t>
              </a:r>
              <a:endParaRPr lang="ko-KR" altLang="en-US" sz="1400" b="1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9" name="모서리가 둥근 직사각형 58"/>
            <p:cNvSpPr/>
            <p:nvPr/>
          </p:nvSpPr>
          <p:spPr>
            <a:xfrm>
              <a:off x="7351411" y="2750365"/>
              <a:ext cx="1618502" cy="228600"/>
            </a:xfrm>
            <a:prstGeom prst="roundRect">
              <a:avLst/>
            </a:prstGeom>
            <a:solidFill>
              <a:schemeClr val="dk1">
                <a:tint val="100000"/>
                <a:shade val="100000"/>
                <a:satMod val="130000"/>
              </a:schemeClr>
            </a:solidFill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 smtClean="0">
                  <a:latin typeface="Arial" pitchFamily="34" charset="0"/>
                  <a:cs typeface="Arial" pitchFamily="34" charset="0"/>
                </a:rPr>
                <a:t>Effective Mass</a:t>
              </a:r>
              <a:endParaRPr lang="ko-KR" altLang="en-US" sz="1400" b="1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0" name="모서리가 둥근 직사각형 59"/>
            <p:cNvSpPr/>
            <p:nvPr/>
          </p:nvSpPr>
          <p:spPr>
            <a:xfrm>
              <a:off x="7351412" y="3017065"/>
              <a:ext cx="1618502" cy="228600"/>
            </a:xfrm>
            <a:prstGeom prst="roundRect">
              <a:avLst/>
            </a:prstGeom>
            <a:solidFill>
              <a:schemeClr val="dk1">
                <a:tint val="100000"/>
                <a:shade val="100000"/>
                <a:satMod val="130000"/>
              </a:schemeClr>
            </a:solidFill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i="1" dirty="0" err="1" smtClean="0">
                  <a:latin typeface="Arial" pitchFamily="34" charset="0"/>
                  <a:cs typeface="Arial" pitchFamily="34" charset="0"/>
                </a:rPr>
                <a:t>k.p</a:t>
              </a:r>
              <a:endParaRPr lang="ko-KR" altLang="en-US" sz="1400" b="1" i="1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1" name="모서리가 둥근 직사각형 60"/>
            <p:cNvSpPr/>
            <p:nvPr/>
          </p:nvSpPr>
          <p:spPr>
            <a:xfrm>
              <a:off x="7351411" y="3283765"/>
              <a:ext cx="1618502" cy="228600"/>
            </a:xfrm>
            <a:prstGeom prst="roundRect">
              <a:avLst/>
            </a:prstGeom>
            <a:solidFill>
              <a:schemeClr val="dk1">
                <a:tint val="100000"/>
                <a:shade val="100000"/>
                <a:satMod val="130000"/>
              </a:schemeClr>
            </a:solidFill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 smtClean="0">
                  <a:latin typeface="Arial" pitchFamily="34" charset="0"/>
                  <a:cs typeface="Arial" pitchFamily="34" charset="0"/>
                </a:rPr>
                <a:t>Tight-binding</a:t>
              </a:r>
              <a:endParaRPr lang="ko-KR" altLang="en-US" sz="1400" b="1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2" name="모서리가 둥근 직사각형 61"/>
            <p:cNvSpPr/>
            <p:nvPr/>
          </p:nvSpPr>
          <p:spPr>
            <a:xfrm>
              <a:off x="7351411" y="3550465"/>
              <a:ext cx="1618502" cy="228600"/>
            </a:xfrm>
            <a:prstGeom prst="roundRect">
              <a:avLst/>
            </a:prstGeom>
            <a:solidFill>
              <a:schemeClr val="dk1">
                <a:tint val="100000"/>
                <a:shade val="100000"/>
                <a:satMod val="130000"/>
              </a:schemeClr>
            </a:solidFill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 smtClean="0">
                  <a:latin typeface="Arial" pitchFamily="34" charset="0"/>
                  <a:cs typeface="Arial" pitchFamily="34" charset="0"/>
                </a:rPr>
                <a:t>Semi-classical</a:t>
              </a:r>
              <a:endParaRPr lang="ko-KR" altLang="en-US" sz="1400" b="1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3" name="모서리가 둥근 직사각형 62"/>
            <p:cNvSpPr/>
            <p:nvPr/>
          </p:nvSpPr>
          <p:spPr>
            <a:xfrm>
              <a:off x="7342359" y="3819053"/>
              <a:ext cx="1626554" cy="228600"/>
            </a:xfrm>
            <a:prstGeom prst="roundRect">
              <a:avLst/>
            </a:prstGeom>
            <a:solidFill>
              <a:schemeClr val="dk1">
                <a:tint val="100000"/>
                <a:shade val="100000"/>
                <a:satMod val="130000"/>
              </a:schemeClr>
            </a:solidFill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 smtClean="0">
                  <a:latin typeface="Arial" pitchFamily="34" charset="0"/>
                  <a:cs typeface="Arial" pitchFamily="34" charset="0"/>
                </a:rPr>
                <a:t>Others</a:t>
              </a:r>
              <a:endParaRPr lang="ko-KR" altLang="en-US" sz="1400" b="1" dirty="0">
                <a:latin typeface="Arial" pitchFamily="34" charset="0"/>
                <a:cs typeface="Arial" pitchFamily="34" charset="0"/>
              </a:endParaRPr>
            </a:p>
          </p:txBody>
        </p:sp>
      </p:grpSp>
      <p:pic>
        <p:nvPicPr>
          <p:cNvPr id="27651" name="Picture 3" descr="C:\Users\Administrator\Desktop\1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3810000"/>
            <a:ext cx="1766577" cy="1257128"/>
          </a:xfrm>
          <a:prstGeom prst="rect">
            <a:avLst/>
          </a:prstGeom>
          <a:noFill/>
        </p:spPr>
      </p:pic>
      <p:pic>
        <p:nvPicPr>
          <p:cNvPr id="27652" name="Picture 4" descr="C:\Users\Administrator\Desktop\2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000" y="5151735"/>
            <a:ext cx="1737732" cy="1553865"/>
          </a:xfrm>
          <a:prstGeom prst="rect">
            <a:avLst/>
          </a:prstGeom>
          <a:noFill/>
        </p:spPr>
      </p:pic>
      <p:pic>
        <p:nvPicPr>
          <p:cNvPr id="27653" name="Picture 5" descr="C:\Users\Administrator\Desktop\3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730297" y="3810000"/>
            <a:ext cx="1994103" cy="1244027"/>
          </a:xfrm>
          <a:prstGeom prst="rect">
            <a:avLst/>
          </a:prstGeom>
          <a:noFill/>
        </p:spPr>
      </p:pic>
      <p:pic>
        <p:nvPicPr>
          <p:cNvPr id="27654" name="Picture 6" descr="C:\Users\Administrator\Desktop\4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690222" y="5173120"/>
            <a:ext cx="2034178" cy="1608680"/>
          </a:xfrm>
          <a:prstGeom prst="rect">
            <a:avLst/>
          </a:prstGeom>
          <a:noFill/>
        </p:spPr>
      </p:pic>
      <p:pic>
        <p:nvPicPr>
          <p:cNvPr id="27655" name="Picture 7" descr="C:\Users\Administrator\Desktop\5.jp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932362" y="4873564"/>
            <a:ext cx="3754438" cy="129863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697352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6199" y="101024"/>
            <a:ext cx="805351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3148"/>
              </a:spcAft>
            </a:pPr>
            <a:r>
              <a:rPr lang="en-US" sz="2800" b="1" spc="-94" dirty="0" smtClean="0">
                <a:latin typeface="Arial"/>
              </a:rPr>
              <a:t>EDISON Nanophysics: </a:t>
            </a:r>
            <a:r>
              <a:rPr lang="en-US" sz="2800" b="1" spc="-94" dirty="0" smtClean="0">
                <a:latin typeface="Arial"/>
              </a:rPr>
              <a:t>Web-based Service</a:t>
            </a:r>
            <a:endParaRPr lang="en-US" sz="2800" b="1" spc="-94" dirty="0">
              <a:latin typeface="Arial"/>
            </a:endParaRPr>
          </a:p>
        </p:txBody>
      </p:sp>
      <p:sp>
        <p:nvSpPr>
          <p:cNvPr id="5" name="Rectangle 151"/>
          <p:cNvSpPr txBox="1">
            <a:spLocks noChangeArrowheads="1"/>
          </p:cNvSpPr>
          <p:nvPr/>
        </p:nvSpPr>
        <p:spPr bwMode="auto">
          <a:xfrm>
            <a:off x="0" y="2895600"/>
            <a:ext cx="6439648" cy="4059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171450" indent="-171450" eaLnBrk="0" hangingPunct="0">
              <a:lnSpc>
                <a:spcPct val="90000"/>
              </a:lnSpc>
              <a:spcBef>
                <a:spcPct val="20000"/>
              </a:spcBef>
              <a:buFont typeface="Arial"/>
              <a:buChar char="•"/>
            </a:pPr>
            <a:r>
              <a:rPr lang="en-US" altLang="ko-KR" sz="2400" b="1" dirty="0" smtClean="0">
                <a:latin typeface="Arial"/>
                <a:cs typeface="Arial"/>
              </a:rPr>
              <a:t>Four steps to support “easy simulations”</a:t>
            </a:r>
            <a:endParaRPr lang="en-US" sz="2400" b="1" kern="0" dirty="0">
              <a:latin typeface="Arial"/>
              <a:cs typeface="Arial"/>
            </a:endParaRP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5" t="3038" r="32923" b="3890"/>
          <a:stretch/>
        </p:blipFill>
        <p:spPr bwMode="auto">
          <a:xfrm>
            <a:off x="304800" y="3401424"/>
            <a:ext cx="4956255" cy="2999376"/>
          </a:xfrm>
          <a:prstGeom prst="rect">
            <a:avLst/>
          </a:prstGeom>
          <a:noFill/>
          <a:ln w="38100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8" name="Rectangle 151"/>
          <p:cNvSpPr txBox="1">
            <a:spLocks noChangeArrowheads="1"/>
          </p:cNvSpPr>
          <p:nvPr/>
        </p:nvSpPr>
        <p:spPr bwMode="auto">
          <a:xfrm>
            <a:off x="76200" y="1295400"/>
            <a:ext cx="9018952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171450" indent="-171450" eaLnBrk="0" hangingPunct="0">
              <a:lnSpc>
                <a:spcPct val="90000"/>
              </a:lnSpc>
              <a:spcBef>
                <a:spcPct val="20000"/>
              </a:spcBef>
            </a:pPr>
            <a:r>
              <a:rPr lang="en-US" kern="0" dirty="0" smtClean="0">
                <a:latin typeface="Arial"/>
                <a:cs typeface="Arial"/>
              </a:rPr>
              <a:t>- </a:t>
            </a:r>
            <a:r>
              <a:rPr lang="en-US" b="1" kern="0" dirty="0" smtClean="0">
                <a:latin typeface="Arial"/>
                <a:cs typeface="Arial"/>
              </a:rPr>
              <a:t>Native-web interface</a:t>
            </a:r>
            <a:r>
              <a:rPr lang="en-US" kern="0" dirty="0" smtClean="0">
                <a:latin typeface="Arial"/>
                <a:cs typeface="Arial"/>
              </a:rPr>
              <a:t>: Do not invoke GUIs through X-term. Light - a clear strength in resource overhead for supporting multiple job requests. </a:t>
            </a:r>
          </a:p>
          <a:p>
            <a:pPr marL="176213" indent="-176213" eaLnBrk="0" hangingPunct="0">
              <a:lnSpc>
                <a:spcPct val="90000"/>
              </a:lnSpc>
              <a:spcBef>
                <a:spcPct val="20000"/>
              </a:spcBef>
              <a:buFontTx/>
              <a:buChar char="-"/>
            </a:pPr>
            <a:r>
              <a:rPr lang="en-US" b="1" kern="0" dirty="0" smtClean="0">
                <a:latin typeface="Arial"/>
                <a:cs typeface="Arial"/>
              </a:rPr>
              <a:t>Job monitoring</a:t>
            </a:r>
            <a:r>
              <a:rPr lang="en-US" kern="0" dirty="0" smtClean="0">
                <a:latin typeface="Arial"/>
                <a:cs typeface="Arial"/>
              </a:rPr>
              <a:t>: Submitted jobs runs in the backend HPC. Provides a control interface of submitted jobs – In the case of X-term GUIs?</a:t>
            </a:r>
          </a:p>
          <a:p>
            <a:pPr marL="176213" indent="-176213" eaLnBrk="0" hangingPunct="0">
              <a:lnSpc>
                <a:spcPct val="90000"/>
              </a:lnSpc>
              <a:spcBef>
                <a:spcPct val="20000"/>
              </a:spcBef>
              <a:buFontTx/>
              <a:buChar char="-"/>
            </a:pPr>
            <a:r>
              <a:rPr lang="en-US" altLang="ko-KR" b="1" kern="0" dirty="0" smtClean="0">
                <a:latin typeface="Arial"/>
                <a:cs typeface="Arial"/>
              </a:rPr>
              <a:t>Easy </a:t>
            </a:r>
            <a:r>
              <a:rPr lang="en-US" altLang="ko-KR" b="1" kern="0" dirty="0" err="1" smtClean="0">
                <a:latin typeface="Arial"/>
                <a:cs typeface="Arial"/>
              </a:rPr>
              <a:t>Postprocessing</a:t>
            </a:r>
            <a:r>
              <a:rPr lang="en-US" altLang="ko-KR" kern="0" dirty="0" smtClean="0">
                <a:latin typeface="Arial"/>
                <a:cs typeface="Arial"/>
              </a:rPr>
              <a:t>: Simple, intuitive ways of visualizations and data-downloading</a:t>
            </a:r>
          </a:p>
        </p:txBody>
      </p:sp>
      <p:sp>
        <p:nvSpPr>
          <p:cNvPr id="9" name="Rectangle 151"/>
          <p:cNvSpPr txBox="1">
            <a:spLocks noChangeArrowheads="1"/>
          </p:cNvSpPr>
          <p:nvPr/>
        </p:nvSpPr>
        <p:spPr bwMode="auto">
          <a:xfrm>
            <a:off x="0" y="830880"/>
            <a:ext cx="5068048" cy="4059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171450" indent="-171450" eaLnBrk="0" hangingPunct="0">
              <a:lnSpc>
                <a:spcPct val="90000"/>
              </a:lnSpc>
              <a:spcBef>
                <a:spcPct val="20000"/>
              </a:spcBef>
              <a:buFont typeface="Arial"/>
              <a:buChar char="•"/>
            </a:pPr>
            <a:r>
              <a:rPr lang="en-US" altLang="ko-KR" sz="2400" b="1" dirty="0" smtClean="0">
                <a:latin typeface="Arial"/>
                <a:cs typeface="Arial"/>
              </a:rPr>
              <a:t>Remarks</a:t>
            </a:r>
            <a:endParaRPr lang="en-US" sz="2400" b="1" kern="0" dirty="0">
              <a:latin typeface="Arial"/>
              <a:cs typeface="Arial"/>
            </a:endParaRPr>
          </a:p>
        </p:txBody>
      </p:sp>
      <p:sp>
        <p:nvSpPr>
          <p:cNvPr id="10" name="Rectangle 151"/>
          <p:cNvSpPr txBox="1">
            <a:spLocks noChangeArrowheads="1"/>
          </p:cNvSpPr>
          <p:nvPr/>
        </p:nvSpPr>
        <p:spPr bwMode="auto">
          <a:xfrm>
            <a:off x="5355496" y="3810000"/>
            <a:ext cx="3739656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171450" indent="-171450" eaLnBrk="0" hangingPunct="0">
              <a:lnSpc>
                <a:spcPct val="90000"/>
              </a:lnSpc>
              <a:spcBef>
                <a:spcPct val="20000"/>
              </a:spcBef>
            </a:pPr>
            <a:r>
              <a:rPr lang="en-US" kern="0" dirty="0" smtClean="0">
                <a:latin typeface="Arial"/>
                <a:cs typeface="Arial"/>
              </a:rPr>
              <a:t>Users can select preferred tools </a:t>
            </a:r>
          </a:p>
          <a:p>
            <a:pPr marL="171450" indent="-171450" eaLnBrk="0" hangingPunct="0">
              <a:lnSpc>
                <a:spcPct val="90000"/>
              </a:lnSpc>
              <a:spcBef>
                <a:spcPct val="20000"/>
              </a:spcBef>
            </a:pPr>
            <a:r>
              <a:rPr lang="en-US" kern="0" dirty="0" smtClean="0">
                <a:latin typeface="Arial"/>
                <a:cs typeface="Arial"/>
              </a:rPr>
              <a:t>either by:</a:t>
            </a:r>
          </a:p>
          <a:p>
            <a:pPr marL="171450" indent="-171450" eaLnBrk="0" hangingPunct="0">
              <a:lnSpc>
                <a:spcPct val="90000"/>
              </a:lnSpc>
              <a:spcBef>
                <a:spcPct val="20000"/>
              </a:spcBef>
            </a:pPr>
            <a:r>
              <a:rPr lang="en-US" altLang="ko-KR" kern="0" dirty="0" smtClean="0">
                <a:latin typeface="Arial"/>
                <a:cs typeface="Arial"/>
              </a:rPr>
              <a:t>  - combine workflow components</a:t>
            </a:r>
          </a:p>
          <a:p>
            <a:pPr marL="171450" indent="-171450" eaLnBrk="0" hangingPunct="0">
              <a:lnSpc>
                <a:spcPct val="90000"/>
              </a:lnSpc>
              <a:spcBef>
                <a:spcPct val="20000"/>
              </a:spcBef>
            </a:pPr>
            <a:r>
              <a:rPr lang="en-US" altLang="ko-KR" kern="0" dirty="0" smtClean="0">
                <a:latin typeface="Arial"/>
                <a:cs typeface="Arial"/>
              </a:rPr>
              <a:t>  - combine problem filtering </a:t>
            </a:r>
            <a:r>
              <a:rPr lang="en-US" altLang="ko-KR" kern="0" dirty="0" err="1" smtClean="0">
                <a:latin typeface="Arial"/>
                <a:cs typeface="Arial"/>
              </a:rPr>
              <a:t>conds</a:t>
            </a:r>
            <a:r>
              <a:rPr lang="en-US" altLang="ko-KR" kern="0" dirty="0" smtClean="0">
                <a:latin typeface="Arial"/>
                <a:cs typeface="Arial"/>
              </a:rPr>
              <a:t>.</a:t>
            </a:r>
          </a:p>
          <a:p>
            <a:pPr marL="171450" indent="-171450" eaLnBrk="0" hangingPunct="0">
              <a:lnSpc>
                <a:spcPct val="90000"/>
              </a:lnSpc>
              <a:spcBef>
                <a:spcPct val="20000"/>
              </a:spcBef>
            </a:pPr>
            <a:r>
              <a:rPr lang="en-US" altLang="ko-KR" kern="0" dirty="0" smtClean="0">
                <a:latin typeface="Arial"/>
                <a:cs typeface="Arial"/>
              </a:rPr>
              <a:t>    (Will show later again) </a:t>
            </a:r>
          </a:p>
        </p:txBody>
      </p:sp>
    </p:spTree>
    <p:extLst>
      <p:ext uri="{BB962C8B-B14F-4D97-AF65-F5344CB8AC3E}">
        <p14:creationId xmlns:p14="http://schemas.microsoft.com/office/powerpoint/2010/main" val="13932619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1"/>
          <p:cNvSpPr txBox="1">
            <a:spLocks noChangeArrowheads="1"/>
          </p:cNvSpPr>
          <p:nvPr/>
        </p:nvSpPr>
        <p:spPr bwMode="auto">
          <a:xfrm>
            <a:off x="0" y="2895600"/>
            <a:ext cx="6439648" cy="4059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171450" indent="-171450" eaLnBrk="0" hangingPunct="0">
              <a:lnSpc>
                <a:spcPct val="90000"/>
              </a:lnSpc>
              <a:spcBef>
                <a:spcPct val="20000"/>
              </a:spcBef>
              <a:buFont typeface="Arial"/>
              <a:buChar char="•"/>
            </a:pPr>
            <a:r>
              <a:rPr lang="en-US" altLang="ko-KR" sz="2400" b="1" dirty="0" smtClean="0">
                <a:latin typeface="Arial"/>
                <a:cs typeface="Arial"/>
              </a:rPr>
              <a:t>Four steps to support “easy simulations”</a:t>
            </a:r>
            <a:endParaRPr lang="en-US" sz="2400" b="1" kern="0" dirty="0">
              <a:latin typeface="Arial"/>
              <a:cs typeface="Arial"/>
            </a:endParaRPr>
          </a:p>
        </p:txBody>
      </p:sp>
      <p:sp>
        <p:nvSpPr>
          <p:cNvPr id="8" name="Rectangle 151"/>
          <p:cNvSpPr txBox="1">
            <a:spLocks noChangeArrowheads="1"/>
          </p:cNvSpPr>
          <p:nvPr/>
        </p:nvSpPr>
        <p:spPr bwMode="auto">
          <a:xfrm>
            <a:off x="76200" y="1295400"/>
            <a:ext cx="9018952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171450" indent="-171450" eaLnBrk="0" hangingPunct="0">
              <a:lnSpc>
                <a:spcPct val="90000"/>
              </a:lnSpc>
              <a:spcBef>
                <a:spcPct val="20000"/>
              </a:spcBef>
            </a:pPr>
            <a:r>
              <a:rPr lang="en-US" kern="0" dirty="0" smtClean="0">
                <a:latin typeface="Arial"/>
                <a:cs typeface="Arial"/>
              </a:rPr>
              <a:t>- </a:t>
            </a:r>
            <a:r>
              <a:rPr lang="en-US" b="1" kern="0" dirty="0" smtClean="0">
                <a:latin typeface="Arial"/>
                <a:cs typeface="Arial"/>
              </a:rPr>
              <a:t>Native-web interface</a:t>
            </a:r>
            <a:r>
              <a:rPr lang="en-US" kern="0" dirty="0" smtClean="0">
                <a:latin typeface="Arial"/>
                <a:cs typeface="Arial"/>
              </a:rPr>
              <a:t>: Do not invoke GUIs through X-term. Light - a clear strength in resource overhead for supporting multiple job requests. </a:t>
            </a:r>
          </a:p>
          <a:p>
            <a:pPr marL="176213" indent="-176213" eaLnBrk="0" hangingPunct="0">
              <a:lnSpc>
                <a:spcPct val="90000"/>
              </a:lnSpc>
              <a:spcBef>
                <a:spcPct val="20000"/>
              </a:spcBef>
              <a:buFontTx/>
              <a:buChar char="-"/>
            </a:pPr>
            <a:r>
              <a:rPr lang="en-US" b="1" kern="0" dirty="0" smtClean="0">
                <a:latin typeface="Arial"/>
                <a:cs typeface="Arial"/>
              </a:rPr>
              <a:t>Job monitoring</a:t>
            </a:r>
            <a:r>
              <a:rPr lang="en-US" kern="0" dirty="0" smtClean="0">
                <a:latin typeface="Arial"/>
                <a:cs typeface="Arial"/>
              </a:rPr>
              <a:t>: Submitted jobs runs in the backend HPC. Provides a control interface of submitted jobs – In the case of X-term GUIs?</a:t>
            </a:r>
          </a:p>
          <a:p>
            <a:pPr marL="176213" indent="-176213" eaLnBrk="0" hangingPunct="0">
              <a:lnSpc>
                <a:spcPct val="90000"/>
              </a:lnSpc>
              <a:spcBef>
                <a:spcPct val="20000"/>
              </a:spcBef>
              <a:buFontTx/>
              <a:buChar char="-"/>
            </a:pPr>
            <a:r>
              <a:rPr lang="en-US" altLang="ko-KR" b="1" kern="0" dirty="0" smtClean="0">
                <a:latin typeface="Arial"/>
                <a:cs typeface="Arial"/>
              </a:rPr>
              <a:t>Easy </a:t>
            </a:r>
            <a:r>
              <a:rPr lang="en-US" altLang="ko-KR" b="1" kern="0" dirty="0" err="1" smtClean="0">
                <a:latin typeface="Arial"/>
                <a:cs typeface="Arial"/>
              </a:rPr>
              <a:t>Postprocessing</a:t>
            </a:r>
            <a:r>
              <a:rPr lang="en-US" altLang="ko-KR" kern="0" dirty="0" smtClean="0">
                <a:latin typeface="Arial"/>
                <a:cs typeface="Arial"/>
              </a:rPr>
              <a:t>: Simple, intuitive ways of visualizations and data-downloading</a:t>
            </a:r>
          </a:p>
        </p:txBody>
      </p:sp>
      <p:sp>
        <p:nvSpPr>
          <p:cNvPr id="9" name="Rectangle 151"/>
          <p:cNvSpPr txBox="1">
            <a:spLocks noChangeArrowheads="1"/>
          </p:cNvSpPr>
          <p:nvPr/>
        </p:nvSpPr>
        <p:spPr bwMode="auto">
          <a:xfrm>
            <a:off x="0" y="830880"/>
            <a:ext cx="5068048" cy="4059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171450" indent="-171450" eaLnBrk="0" hangingPunct="0">
              <a:lnSpc>
                <a:spcPct val="90000"/>
              </a:lnSpc>
              <a:spcBef>
                <a:spcPct val="20000"/>
              </a:spcBef>
              <a:buFont typeface="Arial"/>
              <a:buChar char="•"/>
            </a:pPr>
            <a:r>
              <a:rPr lang="en-US" altLang="ko-KR" sz="2400" b="1" dirty="0" smtClean="0">
                <a:latin typeface="Arial"/>
                <a:cs typeface="Arial"/>
              </a:rPr>
              <a:t>Remarks</a:t>
            </a:r>
            <a:endParaRPr lang="en-US" sz="2400" b="1" kern="0" dirty="0">
              <a:latin typeface="Arial"/>
              <a:cs typeface="Arial"/>
            </a:endParaRP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63" t="36501" r="49288" b="30634"/>
          <a:stretch/>
        </p:blipFill>
        <p:spPr bwMode="auto">
          <a:xfrm>
            <a:off x="530145" y="3323783"/>
            <a:ext cx="4956255" cy="2467417"/>
          </a:xfrm>
          <a:prstGeom prst="rect">
            <a:avLst/>
          </a:prstGeom>
          <a:noFill/>
          <a:ln w="38100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1" name="Rectangle 151"/>
          <p:cNvSpPr txBox="1">
            <a:spLocks noChangeArrowheads="1"/>
          </p:cNvSpPr>
          <p:nvPr/>
        </p:nvSpPr>
        <p:spPr bwMode="auto">
          <a:xfrm>
            <a:off x="5521569" y="3573591"/>
            <a:ext cx="3312346" cy="3888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171450" indent="-171450" eaLnBrk="0" hangingPunct="0">
              <a:lnSpc>
                <a:spcPct val="90000"/>
              </a:lnSpc>
              <a:spcBef>
                <a:spcPct val="20000"/>
              </a:spcBef>
            </a:pPr>
            <a:r>
              <a:rPr lang="en-US" altLang="ko-KR" kern="0" dirty="0" smtClean="0">
                <a:latin typeface="Arial"/>
                <a:cs typeface="Arial"/>
              </a:rPr>
              <a:t>Control simulation parameters </a:t>
            </a:r>
          </a:p>
        </p:txBody>
      </p:sp>
      <p:sp>
        <p:nvSpPr>
          <p:cNvPr id="24" name="Rectangle 23"/>
          <p:cNvSpPr/>
          <p:nvPr/>
        </p:nvSpPr>
        <p:spPr>
          <a:xfrm>
            <a:off x="76199" y="101024"/>
            <a:ext cx="805351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3148"/>
              </a:spcAft>
            </a:pPr>
            <a:r>
              <a:rPr lang="en-US" sz="2800" b="1" spc="-94" dirty="0" smtClean="0">
                <a:latin typeface="Arial"/>
              </a:rPr>
              <a:t>EDISON Nanophysics: </a:t>
            </a:r>
            <a:r>
              <a:rPr lang="en-US" sz="2800" b="1" spc="-94" dirty="0" smtClean="0">
                <a:latin typeface="Arial"/>
              </a:rPr>
              <a:t>Web-based Service</a:t>
            </a:r>
            <a:endParaRPr lang="en-US" sz="2800" b="1" spc="-94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571597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1"/>
          <p:cNvSpPr txBox="1">
            <a:spLocks noChangeArrowheads="1"/>
          </p:cNvSpPr>
          <p:nvPr/>
        </p:nvSpPr>
        <p:spPr bwMode="auto">
          <a:xfrm>
            <a:off x="0" y="2895600"/>
            <a:ext cx="6439648" cy="4059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171450" indent="-171450" eaLnBrk="0" hangingPunct="0">
              <a:lnSpc>
                <a:spcPct val="90000"/>
              </a:lnSpc>
              <a:spcBef>
                <a:spcPct val="20000"/>
              </a:spcBef>
              <a:buFont typeface="Arial"/>
              <a:buChar char="•"/>
            </a:pPr>
            <a:r>
              <a:rPr lang="en-US" altLang="ko-KR" sz="2400" b="1" dirty="0" smtClean="0">
                <a:latin typeface="Arial"/>
                <a:cs typeface="Arial"/>
              </a:rPr>
              <a:t>Four steps to support “easy simulations”</a:t>
            </a:r>
            <a:endParaRPr lang="en-US" sz="2400" b="1" kern="0" dirty="0">
              <a:latin typeface="Arial"/>
              <a:cs typeface="Arial"/>
            </a:endParaRPr>
          </a:p>
        </p:txBody>
      </p:sp>
      <p:sp>
        <p:nvSpPr>
          <p:cNvPr id="8" name="Rectangle 151"/>
          <p:cNvSpPr txBox="1">
            <a:spLocks noChangeArrowheads="1"/>
          </p:cNvSpPr>
          <p:nvPr/>
        </p:nvSpPr>
        <p:spPr bwMode="auto">
          <a:xfrm>
            <a:off x="76200" y="1295400"/>
            <a:ext cx="9018952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171450" indent="-171450" eaLnBrk="0" hangingPunct="0">
              <a:lnSpc>
                <a:spcPct val="90000"/>
              </a:lnSpc>
              <a:spcBef>
                <a:spcPct val="20000"/>
              </a:spcBef>
            </a:pPr>
            <a:r>
              <a:rPr lang="en-US" kern="0" dirty="0" smtClean="0">
                <a:latin typeface="Arial"/>
                <a:cs typeface="Arial"/>
              </a:rPr>
              <a:t>- </a:t>
            </a:r>
            <a:r>
              <a:rPr lang="en-US" b="1" kern="0" dirty="0" smtClean="0">
                <a:latin typeface="Arial"/>
                <a:cs typeface="Arial"/>
              </a:rPr>
              <a:t>Native-web interface</a:t>
            </a:r>
            <a:r>
              <a:rPr lang="en-US" kern="0" dirty="0" smtClean="0">
                <a:latin typeface="Arial"/>
                <a:cs typeface="Arial"/>
              </a:rPr>
              <a:t>: Do not invoke GUIs through X-term. Light - a clear strength in resource overhead for supporting multiple job requests. </a:t>
            </a:r>
          </a:p>
          <a:p>
            <a:pPr marL="176213" indent="-176213" eaLnBrk="0" hangingPunct="0">
              <a:lnSpc>
                <a:spcPct val="90000"/>
              </a:lnSpc>
              <a:spcBef>
                <a:spcPct val="20000"/>
              </a:spcBef>
              <a:buFontTx/>
              <a:buChar char="-"/>
            </a:pPr>
            <a:r>
              <a:rPr lang="en-US" b="1" kern="0" dirty="0" smtClean="0">
                <a:latin typeface="Arial"/>
                <a:cs typeface="Arial"/>
              </a:rPr>
              <a:t>Job monitoring</a:t>
            </a:r>
            <a:r>
              <a:rPr lang="en-US" kern="0" dirty="0" smtClean="0">
                <a:latin typeface="Arial"/>
                <a:cs typeface="Arial"/>
              </a:rPr>
              <a:t>: Submitted jobs runs in the backend HPC. Provides a control interface of submitted jobs – In the case of X-term GUIs?</a:t>
            </a:r>
          </a:p>
          <a:p>
            <a:pPr marL="176213" indent="-176213" eaLnBrk="0" hangingPunct="0">
              <a:lnSpc>
                <a:spcPct val="90000"/>
              </a:lnSpc>
              <a:spcBef>
                <a:spcPct val="20000"/>
              </a:spcBef>
              <a:buFontTx/>
              <a:buChar char="-"/>
            </a:pPr>
            <a:r>
              <a:rPr lang="en-US" altLang="ko-KR" b="1" kern="0" dirty="0" smtClean="0">
                <a:latin typeface="Arial"/>
                <a:cs typeface="Arial"/>
              </a:rPr>
              <a:t>Easy </a:t>
            </a:r>
            <a:r>
              <a:rPr lang="en-US" altLang="ko-KR" b="1" kern="0" dirty="0" err="1" smtClean="0">
                <a:latin typeface="Arial"/>
                <a:cs typeface="Arial"/>
              </a:rPr>
              <a:t>Postprocessing</a:t>
            </a:r>
            <a:r>
              <a:rPr lang="en-US" altLang="ko-KR" kern="0" dirty="0" smtClean="0">
                <a:latin typeface="Arial"/>
                <a:cs typeface="Arial"/>
              </a:rPr>
              <a:t>: Simple, intuitive ways of visualizations and data-downloading</a:t>
            </a:r>
          </a:p>
        </p:txBody>
      </p:sp>
      <p:sp>
        <p:nvSpPr>
          <p:cNvPr id="9" name="Rectangle 151"/>
          <p:cNvSpPr txBox="1">
            <a:spLocks noChangeArrowheads="1"/>
          </p:cNvSpPr>
          <p:nvPr/>
        </p:nvSpPr>
        <p:spPr bwMode="auto">
          <a:xfrm>
            <a:off x="0" y="830880"/>
            <a:ext cx="5068048" cy="4059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171450" indent="-171450" eaLnBrk="0" hangingPunct="0">
              <a:lnSpc>
                <a:spcPct val="90000"/>
              </a:lnSpc>
              <a:spcBef>
                <a:spcPct val="20000"/>
              </a:spcBef>
              <a:buFont typeface="Arial"/>
              <a:buChar char="•"/>
            </a:pPr>
            <a:r>
              <a:rPr lang="en-US" altLang="ko-KR" sz="2400" b="1" dirty="0" smtClean="0">
                <a:latin typeface="Arial"/>
                <a:cs typeface="Arial"/>
              </a:rPr>
              <a:t>Remarks</a:t>
            </a:r>
            <a:endParaRPr lang="en-US" sz="2400" b="1" kern="0" dirty="0">
              <a:latin typeface="Arial"/>
              <a:cs typeface="Arial"/>
            </a:endParaRP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63" t="36501" r="49288" b="30634"/>
          <a:stretch/>
        </p:blipFill>
        <p:spPr bwMode="auto">
          <a:xfrm>
            <a:off x="530145" y="3323783"/>
            <a:ext cx="4956255" cy="2467417"/>
          </a:xfrm>
          <a:prstGeom prst="rect">
            <a:avLst/>
          </a:prstGeom>
          <a:noFill/>
          <a:ln w="38100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1" name="Rectangle 151"/>
          <p:cNvSpPr txBox="1">
            <a:spLocks noChangeArrowheads="1"/>
          </p:cNvSpPr>
          <p:nvPr/>
        </p:nvSpPr>
        <p:spPr bwMode="auto">
          <a:xfrm>
            <a:off x="5521569" y="3573591"/>
            <a:ext cx="3312346" cy="3888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171450" indent="-171450" eaLnBrk="0" hangingPunct="0">
              <a:lnSpc>
                <a:spcPct val="90000"/>
              </a:lnSpc>
              <a:spcBef>
                <a:spcPct val="20000"/>
              </a:spcBef>
            </a:pPr>
            <a:r>
              <a:rPr lang="en-US" altLang="ko-KR" kern="0" dirty="0" smtClean="0">
                <a:latin typeface="Arial"/>
                <a:cs typeface="Arial"/>
              </a:rPr>
              <a:t>Control simulation parameters </a:t>
            </a:r>
          </a:p>
        </p:txBody>
      </p:sp>
      <p:grpSp>
        <p:nvGrpSpPr>
          <p:cNvPr id="23" name="그룹 22"/>
          <p:cNvGrpSpPr/>
          <p:nvPr/>
        </p:nvGrpSpPr>
        <p:grpSpPr>
          <a:xfrm>
            <a:off x="462485" y="4325816"/>
            <a:ext cx="8406597" cy="2152366"/>
            <a:chOff x="462485" y="4368271"/>
            <a:chExt cx="8406597" cy="2152366"/>
          </a:xfrm>
        </p:grpSpPr>
        <p:grpSp>
          <p:nvGrpSpPr>
            <p:cNvPr id="20" name="그룹 19"/>
            <p:cNvGrpSpPr/>
            <p:nvPr/>
          </p:nvGrpSpPr>
          <p:grpSpPr>
            <a:xfrm>
              <a:off x="3657600" y="4368271"/>
              <a:ext cx="5211482" cy="2152366"/>
              <a:chOff x="3657600" y="4289143"/>
              <a:chExt cx="5211482" cy="2152366"/>
            </a:xfrm>
          </p:grpSpPr>
          <p:grpSp>
            <p:nvGrpSpPr>
              <p:cNvPr id="18" name="그룹 17"/>
              <p:cNvGrpSpPr/>
              <p:nvPr/>
            </p:nvGrpSpPr>
            <p:grpSpPr>
              <a:xfrm>
                <a:off x="3657600" y="4289143"/>
                <a:ext cx="5176315" cy="2152366"/>
                <a:chOff x="3657600" y="4289143"/>
                <a:chExt cx="5176315" cy="2152366"/>
              </a:xfrm>
            </p:grpSpPr>
            <p:pic>
              <p:nvPicPr>
                <p:cNvPr id="11" name="Picture 4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16513" r="79544" b="15394"/>
                <a:stretch/>
              </p:blipFill>
              <p:spPr bwMode="auto">
                <a:xfrm>
                  <a:off x="3657600" y="4289143"/>
                  <a:ext cx="1742218" cy="215236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12" name="Picture 4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150" t="32408" r="71898" b="59990"/>
                <a:stretch/>
              </p:blipFill>
              <p:spPr bwMode="auto">
                <a:xfrm>
                  <a:off x="5247442" y="4822647"/>
                  <a:ext cx="421708" cy="24028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13" name="Picture 4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150" t="32408" r="71898" b="59990"/>
                <a:stretch/>
              </p:blipFill>
              <p:spPr bwMode="auto">
                <a:xfrm>
                  <a:off x="4823230" y="5775314"/>
                  <a:ext cx="421708" cy="11995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14" name="Picture 4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5867" t="46574" r="70066" b="48543"/>
                <a:stretch/>
              </p:blipFill>
              <p:spPr bwMode="auto">
                <a:xfrm>
                  <a:off x="5239912" y="5315800"/>
                  <a:ext cx="346403" cy="15436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15" name="Picture 4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5867" t="46574" r="70066" b="48543"/>
                <a:stretch/>
              </p:blipFill>
              <p:spPr bwMode="auto">
                <a:xfrm>
                  <a:off x="4893508" y="6212587"/>
                  <a:ext cx="346403" cy="15436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16" name="Picture 4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7000" t="16513" r="21833" b="15394"/>
                <a:stretch/>
              </p:blipFill>
              <p:spPr bwMode="auto">
                <a:xfrm>
                  <a:off x="5327709" y="4289143"/>
                  <a:ext cx="3506206" cy="215236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17" name="Picture 4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2974" t="18355" r="69104" b="72375"/>
                <a:stretch/>
              </p:blipFill>
              <p:spPr bwMode="auto">
                <a:xfrm>
                  <a:off x="4928591" y="4347385"/>
                  <a:ext cx="674733" cy="29300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sp>
            <p:nvSpPr>
              <p:cNvPr id="19" name="직사각형 18"/>
              <p:cNvSpPr/>
              <p:nvPr/>
            </p:nvSpPr>
            <p:spPr>
              <a:xfrm>
                <a:off x="3692767" y="4299439"/>
                <a:ext cx="5176315" cy="2142069"/>
              </a:xfrm>
              <a:prstGeom prst="rect">
                <a:avLst/>
              </a:prstGeom>
              <a:noFill/>
              <a:ln w="34925">
                <a:solidFill>
                  <a:schemeClr val="accent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2" name="Rectangle 151"/>
            <p:cNvSpPr txBox="1">
              <a:spLocks noChangeArrowheads="1"/>
            </p:cNvSpPr>
            <p:nvPr/>
          </p:nvSpPr>
          <p:spPr bwMode="auto">
            <a:xfrm>
              <a:off x="462485" y="5925392"/>
              <a:ext cx="3347515" cy="5750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171450" indent="-171450" eaLnBrk="0" hangingPunct="0">
                <a:lnSpc>
                  <a:spcPct val="90000"/>
                </a:lnSpc>
                <a:spcBef>
                  <a:spcPct val="20000"/>
                </a:spcBef>
              </a:pPr>
              <a:r>
                <a:rPr lang="en-US" altLang="ko-KR" kern="0" dirty="0" smtClean="0">
                  <a:latin typeface="Arial"/>
                  <a:cs typeface="Arial"/>
                </a:rPr>
                <a:t>Check the status of submitted </a:t>
              </a:r>
            </a:p>
            <a:p>
              <a:pPr marL="171450" indent="-171450" eaLnBrk="0" hangingPunct="0">
                <a:lnSpc>
                  <a:spcPct val="90000"/>
                </a:lnSpc>
                <a:spcBef>
                  <a:spcPct val="20000"/>
                </a:spcBef>
              </a:pPr>
              <a:r>
                <a:rPr lang="en-US" altLang="ko-KR" kern="0" dirty="0" smtClean="0">
                  <a:latin typeface="Arial"/>
                  <a:cs typeface="Arial"/>
                </a:rPr>
                <a:t>simulation jobs</a:t>
              </a:r>
            </a:p>
          </p:txBody>
        </p:sp>
      </p:grpSp>
      <p:sp>
        <p:nvSpPr>
          <p:cNvPr id="24" name="Rectangle 23"/>
          <p:cNvSpPr/>
          <p:nvPr/>
        </p:nvSpPr>
        <p:spPr>
          <a:xfrm>
            <a:off x="76199" y="101024"/>
            <a:ext cx="805351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3148"/>
              </a:spcAft>
            </a:pPr>
            <a:r>
              <a:rPr lang="en-US" sz="2800" b="1" spc="-94" dirty="0" smtClean="0">
                <a:latin typeface="Arial"/>
              </a:rPr>
              <a:t>EDISON Nanophysics: </a:t>
            </a:r>
            <a:r>
              <a:rPr lang="en-US" sz="2800" b="1" spc="-94" dirty="0" smtClean="0">
                <a:latin typeface="Arial"/>
              </a:rPr>
              <a:t>Web-based Service</a:t>
            </a:r>
            <a:endParaRPr lang="en-US" sz="2800" b="1" spc="-94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932619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1"/>
          <p:cNvSpPr txBox="1">
            <a:spLocks noChangeArrowheads="1"/>
          </p:cNvSpPr>
          <p:nvPr/>
        </p:nvSpPr>
        <p:spPr bwMode="auto">
          <a:xfrm>
            <a:off x="0" y="2895600"/>
            <a:ext cx="6439648" cy="4059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171450" indent="-171450" eaLnBrk="0" hangingPunct="0">
              <a:lnSpc>
                <a:spcPct val="90000"/>
              </a:lnSpc>
              <a:spcBef>
                <a:spcPct val="20000"/>
              </a:spcBef>
              <a:buFont typeface="Arial"/>
              <a:buChar char="•"/>
            </a:pPr>
            <a:r>
              <a:rPr lang="en-US" altLang="ko-KR" sz="2400" b="1" dirty="0" smtClean="0">
                <a:latin typeface="Arial"/>
                <a:cs typeface="Arial"/>
              </a:rPr>
              <a:t>Four steps to support “easy simulations”</a:t>
            </a:r>
            <a:endParaRPr lang="en-US" sz="2400" b="1" kern="0" dirty="0">
              <a:latin typeface="Arial"/>
              <a:cs typeface="Arial"/>
            </a:endParaRPr>
          </a:p>
        </p:txBody>
      </p:sp>
      <p:sp>
        <p:nvSpPr>
          <p:cNvPr id="8" name="Rectangle 151"/>
          <p:cNvSpPr txBox="1">
            <a:spLocks noChangeArrowheads="1"/>
          </p:cNvSpPr>
          <p:nvPr/>
        </p:nvSpPr>
        <p:spPr bwMode="auto">
          <a:xfrm>
            <a:off x="76200" y="1295400"/>
            <a:ext cx="9018952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171450" indent="-171450" eaLnBrk="0" hangingPunct="0">
              <a:lnSpc>
                <a:spcPct val="90000"/>
              </a:lnSpc>
              <a:spcBef>
                <a:spcPct val="20000"/>
              </a:spcBef>
            </a:pPr>
            <a:r>
              <a:rPr lang="en-US" kern="0" dirty="0" smtClean="0">
                <a:latin typeface="Arial"/>
                <a:cs typeface="Arial"/>
              </a:rPr>
              <a:t>- </a:t>
            </a:r>
            <a:r>
              <a:rPr lang="en-US" b="1" kern="0" dirty="0" smtClean="0">
                <a:latin typeface="Arial"/>
                <a:cs typeface="Arial"/>
              </a:rPr>
              <a:t>Native-web interface</a:t>
            </a:r>
            <a:r>
              <a:rPr lang="en-US" kern="0" dirty="0" smtClean="0">
                <a:latin typeface="Arial"/>
                <a:cs typeface="Arial"/>
              </a:rPr>
              <a:t>: Do not invoke GUIs through X-term. Light - a clear strength in resource overhead for supporting multiple job requests. </a:t>
            </a:r>
          </a:p>
          <a:p>
            <a:pPr marL="176213" indent="-176213" eaLnBrk="0" hangingPunct="0">
              <a:lnSpc>
                <a:spcPct val="90000"/>
              </a:lnSpc>
              <a:spcBef>
                <a:spcPct val="20000"/>
              </a:spcBef>
              <a:buFontTx/>
              <a:buChar char="-"/>
            </a:pPr>
            <a:r>
              <a:rPr lang="en-US" b="1" kern="0" dirty="0" smtClean="0">
                <a:latin typeface="Arial"/>
                <a:cs typeface="Arial"/>
              </a:rPr>
              <a:t>Job monitoring</a:t>
            </a:r>
            <a:r>
              <a:rPr lang="en-US" kern="0" dirty="0" smtClean="0">
                <a:latin typeface="Arial"/>
                <a:cs typeface="Arial"/>
              </a:rPr>
              <a:t>: Submitted jobs runs in the backend HPC. Provides a control interface of submitted jobs – In the case of X-term GUIs?</a:t>
            </a:r>
          </a:p>
          <a:p>
            <a:pPr marL="176213" indent="-176213" eaLnBrk="0" hangingPunct="0">
              <a:lnSpc>
                <a:spcPct val="90000"/>
              </a:lnSpc>
              <a:spcBef>
                <a:spcPct val="20000"/>
              </a:spcBef>
              <a:buFontTx/>
              <a:buChar char="-"/>
            </a:pPr>
            <a:r>
              <a:rPr lang="en-US" altLang="ko-KR" b="1" kern="0" dirty="0" smtClean="0">
                <a:latin typeface="Arial"/>
                <a:cs typeface="Arial"/>
              </a:rPr>
              <a:t>Easy </a:t>
            </a:r>
            <a:r>
              <a:rPr lang="en-US" altLang="ko-KR" b="1" kern="0" dirty="0" err="1" smtClean="0">
                <a:latin typeface="Arial"/>
                <a:cs typeface="Arial"/>
              </a:rPr>
              <a:t>Postprocessing</a:t>
            </a:r>
            <a:r>
              <a:rPr lang="en-US" altLang="ko-KR" kern="0" dirty="0" smtClean="0">
                <a:latin typeface="Arial"/>
                <a:cs typeface="Arial"/>
              </a:rPr>
              <a:t>: Simple, intuitive ways of visualizations and data-downloading</a:t>
            </a:r>
          </a:p>
        </p:txBody>
      </p:sp>
      <p:sp>
        <p:nvSpPr>
          <p:cNvPr id="9" name="Rectangle 151"/>
          <p:cNvSpPr txBox="1">
            <a:spLocks noChangeArrowheads="1"/>
          </p:cNvSpPr>
          <p:nvPr/>
        </p:nvSpPr>
        <p:spPr bwMode="auto">
          <a:xfrm>
            <a:off x="0" y="830880"/>
            <a:ext cx="5068048" cy="4059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171450" indent="-171450" eaLnBrk="0" hangingPunct="0">
              <a:lnSpc>
                <a:spcPct val="90000"/>
              </a:lnSpc>
              <a:spcBef>
                <a:spcPct val="20000"/>
              </a:spcBef>
              <a:buFont typeface="Arial"/>
              <a:buChar char="•"/>
            </a:pPr>
            <a:r>
              <a:rPr lang="en-US" altLang="ko-KR" sz="2400" b="1" dirty="0" smtClean="0">
                <a:latin typeface="Arial"/>
                <a:cs typeface="Arial"/>
              </a:rPr>
              <a:t>Remarks</a:t>
            </a:r>
            <a:endParaRPr lang="en-US" sz="2400" b="1" kern="0" dirty="0">
              <a:latin typeface="Arial"/>
              <a:cs typeface="Arial"/>
            </a:endParaRPr>
          </a:p>
        </p:txBody>
      </p:sp>
      <p:pic>
        <p:nvPicPr>
          <p:cNvPr id="26800" name="Picture 176" descr="C:\Users\Administrator\Desktop\1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26597" y="3352800"/>
            <a:ext cx="2873803" cy="2565896"/>
          </a:xfrm>
          <a:prstGeom prst="rect">
            <a:avLst/>
          </a:prstGeom>
          <a:noFill/>
        </p:spPr>
      </p:pic>
      <p:pic>
        <p:nvPicPr>
          <p:cNvPr id="26801" name="Picture 177" descr="C:\Users\Administrator\Desktop\2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531864" y="2819400"/>
            <a:ext cx="2081926" cy="1858864"/>
          </a:xfrm>
          <a:prstGeom prst="rect">
            <a:avLst/>
          </a:prstGeom>
          <a:noFill/>
        </p:spPr>
      </p:pic>
      <p:pic>
        <p:nvPicPr>
          <p:cNvPr id="26802" name="Picture 178" descr="C:\Users\Administrator\Desktop\3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400800" y="4545624"/>
            <a:ext cx="2365390" cy="2111956"/>
          </a:xfrm>
          <a:prstGeom prst="rect">
            <a:avLst/>
          </a:prstGeom>
          <a:noFill/>
        </p:spPr>
      </p:pic>
      <p:pic>
        <p:nvPicPr>
          <p:cNvPr id="26803" name="Picture 179" descr="C:\Users\Administrator\Desktop\4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194304" y="3352800"/>
            <a:ext cx="2901696" cy="2590800"/>
          </a:xfrm>
          <a:prstGeom prst="rect">
            <a:avLst/>
          </a:prstGeom>
          <a:noFill/>
        </p:spPr>
      </p:pic>
      <p:sp>
        <p:nvSpPr>
          <p:cNvPr id="186" name="Rectangle 151"/>
          <p:cNvSpPr txBox="1">
            <a:spLocks noChangeArrowheads="1"/>
          </p:cNvSpPr>
          <p:nvPr/>
        </p:nvSpPr>
        <p:spPr bwMode="auto">
          <a:xfrm>
            <a:off x="58616" y="5902568"/>
            <a:ext cx="6376274" cy="668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171450" indent="-171450" eaLnBrk="0" hangingPunct="0">
              <a:lnSpc>
                <a:spcPct val="90000"/>
              </a:lnSpc>
              <a:spcBef>
                <a:spcPct val="20000"/>
              </a:spcBef>
              <a:buFontTx/>
              <a:buChar char="-"/>
            </a:pPr>
            <a:r>
              <a:rPr lang="en-US" altLang="ko-KR" kern="0" dirty="0" smtClean="0">
                <a:latin typeface="Arial"/>
                <a:cs typeface="Arial"/>
              </a:rPr>
              <a:t>4 Vis. </a:t>
            </a:r>
            <a:r>
              <a:rPr lang="en-US" altLang="ko-KR" kern="0" dirty="0" err="1" smtClean="0">
                <a:latin typeface="Arial"/>
                <a:cs typeface="Arial"/>
              </a:rPr>
              <a:t>Interf</a:t>
            </a:r>
            <a:r>
              <a:rPr lang="en-US" altLang="ko-KR" kern="0" dirty="0" smtClean="0">
                <a:latin typeface="Arial"/>
                <a:cs typeface="Arial"/>
              </a:rPr>
              <a:t>.: </a:t>
            </a:r>
            <a:r>
              <a:rPr lang="en-US" altLang="ko-KR" kern="0" dirty="0" err="1" smtClean="0">
                <a:latin typeface="Arial"/>
                <a:cs typeface="Arial"/>
              </a:rPr>
              <a:t>oneDplot</a:t>
            </a:r>
            <a:r>
              <a:rPr lang="en-US" altLang="ko-KR" kern="0" dirty="0" smtClean="0">
                <a:latin typeface="Arial"/>
                <a:cs typeface="Arial"/>
              </a:rPr>
              <a:t>, </a:t>
            </a:r>
            <a:r>
              <a:rPr lang="en-US" altLang="ko-KR" kern="0" dirty="0" err="1" smtClean="0">
                <a:latin typeface="Arial"/>
                <a:cs typeface="Arial"/>
              </a:rPr>
              <a:t>Paraview</a:t>
            </a:r>
            <a:r>
              <a:rPr lang="en-US" altLang="ko-KR" kern="0" dirty="0" smtClean="0">
                <a:latin typeface="Arial"/>
                <a:cs typeface="Arial"/>
              </a:rPr>
              <a:t> (VTK), </a:t>
            </a:r>
            <a:r>
              <a:rPr lang="en-US" altLang="ko-KR" kern="0" dirty="0" err="1" smtClean="0">
                <a:latin typeface="Arial"/>
                <a:cs typeface="Arial"/>
              </a:rPr>
              <a:t>Jmol</a:t>
            </a:r>
            <a:r>
              <a:rPr lang="en-US" altLang="ko-KR" kern="0" dirty="0" smtClean="0">
                <a:latin typeface="Arial"/>
                <a:cs typeface="Arial"/>
              </a:rPr>
              <a:t>, </a:t>
            </a:r>
            <a:r>
              <a:rPr lang="en-US" altLang="ko-KR" kern="0" dirty="0" err="1" smtClean="0">
                <a:latin typeface="Arial"/>
                <a:cs typeface="Arial"/>
              </a:rPr>
              <a:t>Imageviewer</a:t>
            </a:r>
            <a:endParaRPr lang="en-US" altLang="ko-KR" kern="0" dirty="0" smtClean="0">
              <a:latin typeface="Arial"/>
              <a:cs typeface="Arial"/>
            </a:endParaRPr>
          </a:p>
          <a:p>
            <a:pPr marL="171450" indent="-171450" eaLnBrk="0" hangingPunct="0">
              <a:lnSpc>
                <a:spcPct val="90000"/>
              </a:lnSpc>
              <a:spcBef>
                <a:spcPct val="20000"/>
              </a:spcBef>
              <a:buFontTx/>
              <a:buChar char="-"/>
            </a:pPr>
            <a:r>
              <a:rPr lang="en-US" altLang="ko-KR" kern="0" dirty="0" smtClean="0">
                <a:latin typeface="Arial"/>
                <a:cs typeface="Arial"/>
              </a:rPr>
              <a:t>Directly downloadable for local processing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6199" y="101024"/>
            <a:ext cx="805351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3148"/>
              </a:spcAft>
            </a:pPr>
            <a:r>
              <a:rPr lang="en-US" sz="2800" b="1" spc="-94" dirty="0" smtClean="0">
                <a:latin typeface="Arial"/>
              </a:rPr>
              <a:t>EDISON Nanophysics: </a:t>
            </a:r>
            <a:r>
              <a:rPr lang="en-US" sz="2800" b="1" spc="-94" dirty="0" smtClean="0">
                <a:latin typeface="Arial"/>
              </a:rPr>
              <a:t>Web-based Service</a:t>
            </a:r>
            <a:endParaRPr lang="en-US" sz="2800" b="1" spc="-94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932619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76199" y="101024"/>
            <a:ext cx="8053516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3148"/>
              </a:spcAft>
            </a:pPr>
            <a:r>
              <a:rPr lang="en-US" sz="3000" b="1" spc="-94" dirty="0" smtClean="0">
                <a:latin typeface="Arial"/>
              </a:rPr>
              <a:t>Current Status of Service Utilizations</a:t>
            </a:r>
            <a:endParaRPr lang="en-US" sz="3000" b="1" spc="-94" dirty="0">
              <a:latin typeface="Arial"/>
            </a:endParaRPr>
          </a:p>
        </p:txBody>
      </p:sp>
      <p:pic>
        <p:nvPicPr>
          <p:cNvPr id="6145" name="Picture 1" descr="C:\Users\Administrator\Desktop\PRAGAMA26\Figure03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86200" y="1447800"/>
            <a:ext cx="5123883" cy="4572000"/>
          </a:xfrm>
          <a:prstGeom prst="rect">
            <a:avLst/>
          </a:prstGeom>
          <a:noFill/>
        </p:spPr>
      </p:pic>
      <p:sp>
        <p:nvSpPr>
          <p:cNvPr id="6" name="Rectangle 151"/>
          <p:cNvSpPr txBox="1">
            <a:spLocks noChangeArrowheads="1"/>
          </p:cNvSpPr>
          <p:nvPr/>
        </p:nvSpPr>
        <p:spPr bwMode="auto">
          <a:xfrm>
            <a:off x="37352" y="838200"/>
            <a:ext cx="8954248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171450" indent="-171450" eaLnBrk="0" hangingPunct="0">
              <a:lnSpc>
                <a:spcPct val="90000"/>
              </a:lnSpc>
              <a:spcBef>
                <a:spcPct val="20000"/>
              </a:spcBef>
              <a:buFont typeface="Arial"/>
              <a:buChar char="•"/>
            </a:pPr>
            <a:r>
              <a:rPr lang="en-US" altLang="ko-KR" sz="2000" b="1" dirty="0" smtClean="0">
                <a:latin typeface="Arial"/>
                <a:cs typeface="Arial"/>
              </a:rPr>
              <a:t>Service Statistics</a:t>
            </a:r>
          </a:p>
          <a:p>
            <a:pPr eaLnBrk="0" hangingPunct="0">
              <a:lnSpc>
                <a:spcPct val="90000"/>
              </a:lnSpc>
              <a:spcBef>
                <a:spcPct val="20000"/>
              </a:spcBef>
            </a:pPr>
            <a:r>
              <a:rPr lang="en-US" sz="2000" b="1" kern="0" dirty="0">
                <a:latin typeface="Arial"/>
                <a:cs typeface="Arial"/>
              </a:rPr>
              <a:t> </a:t>
            </a:r>
            <a:r>
              <a:rPr lang="en-US" sz="2000" b="1" kern="0" dirty="0" smtClean="0">
                <a:latin typeface="Arial"/>
                <a:cs typeface="Arial"/>
              </a:rPr>
              <a:t>  </a:t>
            </a:r>
            <a:r>
              <a:rPr lang="en-US" sz="2000" kern="0" dirty="0" smtClean="0">
                <a:latin typeface="Arial"/>
                <a:cs typeface="Arial"/>
              </a:rPr>
              <a:t>- Full service opened in 2013-Sep.</a:t>
            </a:r>
          </a:p>
          <a:p>
            <a:pPr eaLnBrk="0" hangingPunct="0">
              <a:lnSpc>
                <a:spcPct val="90000"/>
              </a:lnSpc>
              <a:spcBef>
                <a:spcPct val="20000"/>
              </a:spcBef>
            </a:pPr>
            <a:r>
              <a:rPr lang="en-US" sz="2000" kern="0" dirty="0">
                <a:latin typeface="Arial"/>
                <a:cs typeface="Arial"/>
              </a:rPr>
              <a:t> </a:t>
            </a:r>
            <a:r>
              <a:rPr lang="en-US" sz="2000" kern="0" dirty="0" smtClean="0">
                <a:latin typeface="Arial"/>
                <a:cs typeface="Arial"/>
              </a:rPr>
              <a:t>  - 2300 domestic users.</a:t>
            </a:r>
          </a:p>
          <a:p>
            <a:pPr eaLnBrk="0" hangingPunct="0">
              <a:lnSpc>
                <a:spcPct val="90000"/>
              </a:lnSpc>
              <a:spcBef>
                <a:spcPct val="20000"/>
              </a:spcBef>
            </a:pPr>
            <a:r>
              <a:rPr lang="en-US" sz="2000" kern="0" dirty="0">
                <a:latin typeface="Arial"/>
                <a:cs typeface="Arial"/>
              </a:rPr>
              <a:t> </a:t>
            </a:r>
            <a:r>
              <a:rPr lang="en-US" sz="2000" kern="0" dirty="0" smtClean="0">
                <a:latin typeface="Arial"/>
                <a:cs typeface="Arial"/>
              </a:rPr>
              <a:t>  - 45 TCAD Tools</a:t>
            </a:r>
          </a:p>
          <a:p>
            <a:pPr eaLnBrk="0" hangingPunct="0">
              <a:lnSpc>
                <a:spcPct val="90000"/>
              </a:lnSpc>
              <a:spcBef>
                <a:spcPct val="20000"/>
              </a:spcBef>
            </a:pPr>
            <a:r>
              <a:rPr lang="en-US" sz="2000" kern="0" dirty="0" smtClean="0">
                <a:latin typeface="Arial"/>
                <a:cs typeface="Arial"/>
              </a:rPr>
              <a:t>   - 50K jobs with wall-time of</a:t>
            </a:r>
          </a:p>
          <a:p>
            <a:pPr eaLnBrk="0" hangingPunct="0">
              <a:lnSpc>
                <a:spcPct val="90000"/>
              </a:lnSpc>
              <a:spcBef>
                <a:spcPct val="20000"/>
              </a:spcBef>
            </a:pPr>
            <a:r>
              <a:rPr lang="en-US" sz="2000" kern="0" dirty="0" smtClean="0">
                <a:latin typeface="Arial"/>
                <a:cs typeface="Arial"/>
              </a:rPr>
              <a:t>     ~8K hours</a:t>
            </a:r>
          </a:p>
          <a:p>
            <a:pPr eaLnBrk="0" hangingPunct="0">
              <a:lnSpc>
                <a:spcPct val="90000"/>
              </a:lnSpc>
              <a:spcBef>
                <a:spcPct val="20000"/>
              </a:spcBef>
            </a:pPr>
            <a:endParaRPr lang="en-US" sz="1600" kern="0" dirty="0">
              <a:latin typeface="Arial"/>
              <a:cs typeface="Arial"/>
            </a:endParaRPr>
          </a:p>
          <a:p>
            <a:pPr marL="171450" indent="-171450" eaLnBrk="0" hangingPunct="0">
              <a:lnSpc>
                <a:spcPct val="90000"/>
              </a:lnSpc>
              <a:spcBef>
                <a:spcPct val="20000"/>
              </a:spcBef>
              <a:buFont typeface="Arial"/>
              <a:buChar char="•"/>
            </a:pPr>
            <a:r>
              <a:rPr lang="en-US" sz="2000" b="1" dirty="0" smtClean="0">
                <a:latin typeface="Arial"/>
                <a:cs typeface="Arial"/>
              </a:rPr>
              <a:t>Remarks</a:t>
            </a:r>
          </a:p>
          <a:p>
            <a:pPr eaLnBrk="0" hangingPunct="0">
              <a:lnSpc>
                <a:spcPct val="90000"/>
              </a:lnSpc>
              <a:spcBef>
                <a:spcPct val="20000"/>
              </a:spcBef>
            </a:pPr>
            <a:r>
              <a:rPr lang="en-US" sz="2000" kern="0" dirty="0" smtClean="0">
                <a:latin typeface="Arial"/>
                <a:cs typeface="Arial"/>
              </a:rPr>
              <a:t>   - 60 classes in 30 domestic</a:t>
            </a:r>
          </a:p>
          <a:p>
            <a:pPr eaLnBrk="0" hangingPunct="0">
              <a:lnSpc>
                <a:spcPct val="90000"/>
              </a:lnSpc>
              <a:spcBef>
                <a:spcPct val="20000"/>
              </a:spcBef>
            </a:pPr>
            <a:r>
              <a:rPr lang="en-US" sz="2000" kern="0" dirty="0" smtClean="0">
                <a:latin typeface="Arial"/>
                <a:cs typeface="Arial"/>
              </a:rPr>
              <a:t>     universities. </a:t>
            </a:r>
          </a:p>
          <a:p>
            <a:pPr eaLnBrk="0" hangingPunct="0">
              <a:lnSpc>
                <a:spcPct val="90000"/>
              </a:lnSpc>
              <a:spcBef>
                <a:spcPct val="20000"/>
              </a:spcBef>
            </a:pPr>
            <a:r>
              <a:rPr lang="en-US" sz="2000" kern="0" dirty="0">
                <a:latin typeface="Arial"/>
                <a:cs typeface="Arial"/>
              </a:rPr>
              <a:t> </a:t>
            </a:r>
            <a:r>
              <a:rPr lang="en-US" sz="2000" kern="0" dirty="0" smtClean="0">
                <a:latin typeface="Arial"/>
                <a:cs typeface="Arial"/>
              </a:rPr>
              <a:t>  - “Open universities” have </a:t>
            </a:r>
          </a:p>
          <a:p>
            <a:pPr eaLnBrk="0" hangingPunct="0">
              <a:lnSpc>
                <a:spcPct val="90000"/>
              </a:lnSpc>
              <a:spcBef>
                <a:spcPct val="20000"/>
              </a:spcBef>
            </a:pPr>
            <a:r>
              <a:rPr lang="en-US" sz="2000" kern="0" dirty="0" smtClean="0">
                <a:latin typeface="Arial"/>
                <a:cs typeface="Arial"/>
              </a:rPr>
              <a:t>     joined our customers</a:t>
            </a:r>
          </a:p>
          <a:p>
            <a:pPr eaLnBrk="0" hangingPunct="0">
              <a:lnSpc>
                <a:spcPct val="90000"/>
              </a:lnSpc>
              <a:spcBef>
                <a:spcPct val="20000"/>
              </a:spcBef>
            </a:pPr>
            <a:r>
              <a:rPr lang="en-US" sz="1600" kern="0" dirty="0" smtClean="0">
                <a:latin typeface="Arial"/>
                <a:cs typeface="Arial"/>
              </a:rPr>
              <a:t>      </a:t>
            </a:r>
            <a:r>
              <a:rPr lang="en-US" sz="1600" b="1" kern="0" dirty="0" smtClean="0">
                <a:solidFill>
                  <a:srgbClr val="FF0000"/>
                </a:solidFill>
                <a:latin typeface="Arial"/>
                <a:cs typeface="Arial"/>
              </a:rPr>
              <a:t>** Korea National Open Univ.</a:t>
            </a:r>
          </a:p>
          <a:p>
            <a:pPr eaLnBrk="0" hangingPunct="0">
              <a:lnSpc>
                <a:spcPct val="90000"/>
              </a:lnSpc>
              <a:spcBef>
                <a:spcPct val="20000"/>
              </a:spcBef>
            </a:pPr>
            <a:r>
              <a:rPr lang="en-US" sz="1600" kern="0" dirty="0" smtClean="0">
                <a:solidFill>
                  <a:srgbClr val="FF0000"/>
                </a:solidFill>
                <a:latin typeface="Arial"/>
                <a:cs typeface="Arial"/>
              </a:rPr>
              <a:t>          - Biggest and Oldest National </a:t>
            </a:r>
          </a:p>
          <a:p>
            <a:pPr eaLnBrk="0" hangingPunct="0">
              <a:lnSpc>
                <a:spcPct val="90000"/>
              </a:lnSpc>
              <a:spcBef>
                <a:spcPct val="20000"/>
              </a:spcBef>
            </a:pPr>
            <a:r>
              <a:rPr lang="en-US" sz="1600" kern="0" dirty="0" smtClean="0">
                <a:solidFill>
                  <a:srgbClr val="FF0000"/>
                </a:solidFill>
                <a:latin typeface="Arial"/>
                <a:cs typeface="Arial"/>
              </a:rPr>
              <a:t>            Universities.  </a:t>
            </a:r>
          </a:p>
          <a:p>
            <a:pPr eaLnBrk="0" hangingPunct="0">
              <a:lnSpc>
                <a:spcPct val="90000"/>
              </a:lnSpc>
              <a:spcBef>
                <a:spcPct val="20000"/>
              </a:spcBef>
            </a:pPr>
            <a:r>
              <a:rPr lang="en-US" sz="2000" kern="0" dirty="0">
                <a:latin typeface="Arial"/>
                <a:cs typeface="Arial"/>
              </a:rPr>
              <a:t> </a:t>
            </a:r>
            <a:r>
              <a:rPr lang="en-US" sz="2000" kern="0" dirty="0" smtClean="0">
                <a:latin typeface="Arial"/>
                <a:cs typeface="Arial"/>
              </a:rPr>
              <a:t>  - </a:t>
            </a:r>
            <a:r>
              <a:rPr lang="en-US" sz="2000" kern="0" dirty="0" smtClean="0">
                <a:latin typeface="Arial"/>
                <a:cs typeface="Arial"/>
              </a:rPr>
              <a:t>We </a:t>
            </a:r>
            <a:r>
              <a:rPr lang="en-US" sz="2000" kern="0" dirty="0" smtClean="0">
                <a:latin typeface="Arial"/>
                <a:cs typeface="Arial"/>
              </a:rPr>
              <a:t>want to hear from you</a:t>
            </a:r>
            <a:endParaRPr lang="en-US" sz="2000" kern="0" dirty="0">
              <a:latin typeface="Arial"/>
              <a:cs typeface="Arial"/>
            </a:endParaRPr>
          </a:p>
          <a:p>
            <a:pPr eaLnBrk="0" hangingPunct="0">
              <a:lnSpc>
                <a:spcPct val="90000"/>
              </a:lnSpc>
              <a:spcBef>
                <a:spcPct val="20000"/>
              </a:spcBef>
            </a:pPr>
            <a:r>
              <a:rPr lang="en-US" kern="0" dirty="0" smtClean="0">
                <a:latin typeface="Arial"/>
                <a:cs typeface="Arial"/>
              </a:rPr>
              <a:t>      now!</a:t>
            </a:r>
            <a:endParaRPr lang="en-US" kern="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84057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-704228252" y="-14788723"/>
            <a:ext cx="696592588" cy="79406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3148"/>
              </a:spcAft>
            </a:pPr>
            <a:r>
              <a:rPr lang="en-US" sz="3000" b="1" spc="-94" dirty="0" smtClean="0">
                <a:latin typeface="Arial"/>
              </a:rPr>
              <a:t>LANCZOS algorithm</a:t>
            </a:r>
            <a:endParaRPr lang="en-US" sz="3000" b="1" spc="-94" dirty="0">
              <a:latin typeface="Arial"/>
            </a:endParaRPr>
          </a:p>
        </p:txBody>
      </p:sp>
      <p:sp>
        <p:nvSpPr>
          <p:cNvPr id="12" name="직사각형 2"/>
          <p:cNvSpPr/>
          <p:nvPr/>
        </p:nvSpPr>
        <p:spPr>
          <a:xfrm>
            <a:off x="-786935324" y="-12412687"/>
            <a:ext cx="780255150" cy="7838013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marR="1362181"/>
            <a:r>
              <a:rPr lang="en-US" sz="2600" dirty="0" smtClean="0">
                <a:latin typeface="Arial"/>
              </a:rPr>
              <a:t>□ Algorithm: Flowchart of iterations [1][2]</a:t>
            </a:r>
            <a:endParaRPr lang="en-US" sz="2600" dirty="0">
              <a:latin typeface="Arial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-20497800" y="-7924800"/>
            <a:ext cx="15972771" cy="6331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76199" y="101024"/>
            <a:ext cx="8053516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3148"/>
              </a:spcAft>
            </a:pPr>
            <a:r>
              <a:rPr lang="en-US" sz="3000" b="1" spc="-94" dirty="0" err="1" smtClean="0">
                <a:latin typeface="Arial"/>
              </a:rPr>
              <a:t>EDISON_Nanophysics</a:t>
            </a:r>
            <a:r>
              <a:rPr lang="en-US" sz="3000" b="1" spc="-94" dirty="0" smtClean="0">
                <a:latin typeface="Arial"/>
              </a:rPr>
              <a:t> GLOBAL</a:t>
            </a:r>
            <a:endParaRPr lang="en-US" sz="3000" b="1" spc="-94" dirty="0">
              <a:latin typeface="Arial"/>
            </a:endParaRPr>
          </a:p>
        </p:txBody>
      </p:sp>
      <p:sp>
        <p:nvSpPr>
          <p:cNvPr id="23" name="Rectangle 151"/>
          <p:cNvSpPr txBox="1">
            <a:spLocks noChangeArrowheads="1"/>
          </p:cNvSpPr>
          <p:nvPr/>
        </p:nvSpPr>
        <p:spPr bwMode="auto">
          <a:xfrm>
            <a:off x="0" y="847253"/>
            <a:ext cx="8763000" cy="4481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171450" indent="-171450" eaLnBrk="0" hangingPunct="0">
              <a:lnSpc>
                <a:spcPct val="90000"/>
              </a:lnSpc>
              <a:spcBef>
                <a:spcPct val="20000"/>
              </a:spcBef>
              <a:buFont typeface="Arial"/>
              <a:buChar char="•"/>
            </a:pPr>
            <a:r>
              <a:rPr lang="en-US" altLang="ko-KR" sz="2400" b="1" dirty="0" err="1" smtClean="0">
                <a:latin typeface="Arial"/>
                <a:cs typeface="Arial"/>
              </a:rPr>
              <a:t>EDISON_Nanophysics</a:t>
            </a:r>
            <a:r>
              <a:rPr lang="en-US" altLang="ko-KR" sz="2400" b="1" dirty="0" smtClean="0">
                <a:latin typeface="Arial"/>
                <a:cs typeface="Arial"/>
              </a:rPr>
              <a:t> for global users (~ 2014.Mar)</a:t>
            </a:r>
          </a:p>
        </p:txBody>
      </p:sp>
      <p:sp>
        <p:nvSpPr>
          <p:cNvPr id="24" name="Rectangle 151"/>
          <p:cNvSpPr txBox="1">
            <a:spLocks noChangeArrowheads="1"/>
          </p:cNvSpPr>
          <p:nvPr/>
        </p:nvSpPr>
        <p:spPr bwMode="auto">
          <a:xfrm>
            <a:off x="201248" y="1219200"/>
            <a:ext cx="8409352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171450" indent="-171450" eaLnBrk="0" hangingPunct="0">
              <a:lnSpc>
                <a:spcPct val="90000"/>
              </a:lnSpc>
              <a:spcBef>
                <a:spcPct val="20000"/>
              </a:spcBef>
              <a:buFontTx/>
              <a:buChar char="-"/>
            </a:pPr>
            <a:r>
              <a:rPr lang="en-US" kern="0" dirty="0" smtClean="0">
                <a:latin typeface="Arial"/>
                <a:cs typeface="Arial"/>
              </a:rPr>
              <a:t>8 most popular tools are currently available. (Tool migration is ongoing)</a:t>
            </a:r>
          </a:p>
          <a:p>
            <a:pPr marL="171450" indent="-171450" eaLnBrk="0" hangingPunct="0">
              <a:lnSpc>
                <a:spcPct val="90000"/>
              </a:lnSpc>
              <a:spcBef>
                <a:spcPct val="20000"/>
              </a:spcBef>
              <a:buFontTx/>
              <a:buChar char="-"/>
            </a:pPr>
            <a:r>
              <a:rPr lang="en-US" kern="0" dirty="0" smtClean="0">
                <a:latin typeface="Arial"/>
                <a:cs typeface="Arial"/>
              </a:rPr>
              <a:t>http://nano.edison-project.org - Migration will be completed soon.</a:t>
            </a:r>
          </a:p>
          <a:p>
            <a:pPr marL="171450" indent="-171450" eaLnBrk="0" hangingPunct="0">
              <a:lnSpc>
                <a:spcPct val="90000"/>
              </a:lnSpc>
              <a:spcBef>
                <a:spcPct val="20000"/>
              </a:spcBef>
              <a:buFontTx/>
              <a:buChar char="-"/>
            </a:pPr>
            <a:endParaRPr lang="en-US" kern="0" dirty="0" smtClean="0">
              <a:latin typeface="Arial"/>
              <a:cs typeface="Arial"/>
            </a:endParaRPr>
          </a:p>
        </p:txBody>
      </p:sp>
      <p:pic>
        <p:nvPicPr>
          <p:cNvPr id="28674" name="Picture 2" descr="C:\Users\Administrator\Desktop\2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1884986"/>
            <a:ext cx="3281467" cy="2077414"/>
          </a:xfrm>
          <a:prstGeom prst="rect">
            <a:avLst/>
          </a:prstGeom>
          <a:noFill/>
        </p:spPr>
      </p:pic>
      <p:pic>
        <p:nvPicPr>
          <p:cNvPr id="28675" name="Picture 3" descr="C:\Users\Administrator\Desktop\1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8600" y="3993252"/>
            <a:ext cx="3281467" cy="2559948"/>
          </a:xfrm>
          <a:prstGeom prst="rect">
            <a:avLst/>
          </a:prstGeom>
          <a:noFill/>
        </p:spPr>
      </p:pic>
      <p:graphicFrame>
        <p:nvGraphicFramePr>
          <p:cNvPr id="29" name="표 28"/>
          <p:cNvGraphicFramePr>
            <a:graphicFrameLocks noGrp="1"/>
          </p:cNvGraphicFramePr>
          <p:nvPr/>
        </p:nvGraphicFramePr>
        <p:xfrm>
          <a:off x="3926188" y="1865012"/>
          <a:ext cx="495300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53000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Tool Description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1D Harmonic</a:t>
                      </a:r>
                      <a:r>
                        <a:rPr lang="en-US" altLang="ko-KR" baseline="0" dirty="0" smtClean="0"/>
                        <a:t> Oscillator Problem Simulation LAB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Particle-in-a-box</a:t>
                      </a:r>
                      <a:r>
                        <a:rPr lang="en-US" altLang="ko-KR" baseline="0" dirty="0" smtClean="0"/>
                        <a:t> Problem Simulation LAB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P/N Junction Diode</a:t>
                      </a:r>
                      <a:r>
                        <a:rPr lang="en-US" altLang="ko-KR" baseline="0" dirty="0" smtClean="0"/>
                        <a:t> Simulation LAB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Nano</a:t>
                      </a:r>
                      <a:r>
                        <a:rPr lang="en-US" altLang="ko-KR" dirty="0" smtClean="0"/>
                        <a:t>-MOS</a:t>
                      </a:r>
                      <a:r>
                        <a:rPr lang="en-US" altLang="ko-KR" baseline="0" dirty="0" smtClean="0"/>
                        <a:t> Device Simulation LAB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Carbon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en-US" altLang="ko-KR" baseline="0" dirty="0" err="1" smtClean="0"/>
                        <a:t>NanoTube</a:t>
                      </a:r>
                      <a:r>
                        <a:rPr lang="en-US" altLang="ko-KR" baseline="0" dirty="0" smtClean="0"/>
                        <a:t> FET Simulation LAB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Nanowire</a:t>
                      </a:r>
                      <a:r>
                        <a:rPr lang="en-US" altLang="ko-KR" dirty="0" smtClean="0"/>
                        <a:t> FET Simulation LAB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Electric-</a:t>
                      </a:r>
                      <a:r>
                        <a:rPr lang="en-US" altLang="ko-KR" baseline="0" dirty="0" smtClean="0"/>
                        <a:t>field and Potential-energy Simulation LAB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Parabolic-motion</a:t>
                      </a:r>
                      <a:r>
                        <a:rPr lang="en-US" altLang="ko-KR" baseline="0" dirty="0" smtClean="0"/>
                        <a:t> Problem Simulation LAB</a:t>
                      </a:r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0" name="모서리가 둥근 직사각형 29"/>
          <p:cNvSpPr/>
          <p:nvPr/>
        </p:nvSpPr>
        <p:spPr>
          <a:xfrm>
            <a:off x="3652323" y="5275906"/>
            <a:ext cx="1560212" cy="4572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latin typeface="Arial" pitchFamily="34" charset="0"/>
                <a:cs typeface="Arial" pitchFamily="34" charset="0"/>
              </a:rPr>
              <a:t>Physics</a:t>
            </a:r>
          </a:p>
          <a:p>
            <a:pPr algn="ctr"/>
            <a:r>
              <a:rPr lang="en-US" altLang="ko-KR" sz="1600" dirty="0" smtClean="0">
                <a:latin typeface="Arial" pitchFamily="34" charset="0"/>
                <a:cs typeface="Arial" pitchFamily="34" charset="0"/>
              </a:rPr>
              <a:t>Fundamentals</a:t>
            </a:r>
            <a:endParaRPr lang="ko-KR" altLang="en-US" sz="16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5257800" y="5275906"/>
            <a:ext cx="1788812" cy="4572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latin typeface="Arial" pitchFamily="34" charset="0"/>
                <a:cs typeface="Arial" pitchFamily="34" charset="0"/>
              </a:rPr>
              <a:t>Semiconductor</a:t>
            </a:r>
          </a:p>
          <a:p>
            <a:pPr algn="ctr"/>
            <a:r>
              <a:rPr lang="en-US" altLang="ko-KR" sz="1600" dirty="0" smtClean="0">
                <a:latin typeface="Arial" pitchFamily="34" charset="0"/>
                <a:cs typeface="Arial" pitchFamily="34" charset="0"/>
              </a:rPr>
              <a:t>Fundamentals</a:t>
            </a:r>
            <a:endParaRPr lang="ko-KR" altLang="en-US" sz="16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>
            <a:off x="7086600" y="5266853"/>
            <a:ext cx="1981200" cy="4572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latin typeface="Arial" pitchFamily="34" charset="0"/>
                <a:cs typeface="Arial" pitchFamily="34" charset="0"/>
              </a:rPr>
              <a:t>Advanced </a:t>
            </a:r>
            <a:r>
              <a:rPr lang="en-US" altLang="ko-KR" sz="1600" dirty="0" err="1" smtClean="0">
                <a:latin typeface="Arial" pitchFamily="34" charset="0"/>
                <a:cs typeface="Arial" pitchFamily="34" charset="0"/>
              </a:rPr>
              <a:t>Nanoscale</a:t>
            </a:r>
            <a:r>
              <a:rPr lang="en-US" altLang="ko-KR" sz="1600" dirty="0" smtClean="0">
                <a:latin typeface="Arial" pitchFamily="34" charset="0"/>
                <a:cs typeface="Arial" pitchFamily="34" charset="0"/>
              </a:rPr>
              <a:t> Devices</a:t>
            </a:r>
            <a:endParaRPr lang="ko-KR" altLang="en-US" sz="16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3" name="Rectangle 151"/>
          <p:cNvSpPr txBox="1">
            <a:spLocks noChangeArrowheads="1"/>
          </p:cNvSpPr>
          <p:nvPr/>
        </p:nvSpPr>
        <p:spPr bwMode="auto">
          <a:xfrm>
            <a:off x="3886200" y="5867400"/>
            <a:ext cx="39624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171450" indent="-171450" eaLnBrk="0" hangingPunct="0">
              <a:lnSpc>
                <a:spcPct val="90000"/>
              </a:lnSpc>
              <a:spcBef>
                <a:spcPct val="20000"/>
              </a:spcBef>
              <a:buFontTx/>
              <a:buChar char="-"/>
            </a:pPr>
            <a:r>
              <a:rPr lang="en-US" kern="0" dirty="0" smtClean="0">
                <a:latin typeface="Arial"/>
                <a:cs typeface="Arial"/>
              </a:rPr>
              <a:t>User-guides to support self-study</a:t>
            </a:r>
          </a:p>
          <a:p>
            <a:pPr marL="171450" indent="-171450" eaLnBrk="0" hangingPunct="0">
              <a:lnSpc>
                <a:spcPct val="90000"/>
              </a:lnSpc>
              <a:spcBef>
                <a:spcPct val="20000"/>
              </a:spcBef>
              <a:buFontTx/>
              <a:buChar char="-"/>
            </a:pPr>
            <a:r>
              <a:rPr lang="en-US" kern="0" dirty="0" smtClean="0">
                <a:latin typeface="Arial"/>
                <a:cs typeface="Arial"/>
              </a:rPr>
              <a:t>Further Details: Demo Tomorrow!</a:t>
            </a:r>
          </a:p>
          <a:p>
            <a:pPr marL="171450" indent="-171450" eaLnBrk="0" hangingPunct="0">
              <a:lnSpc>
                <a:spcPct val="90000"/>
              </a:lnSpc>
              <a:spcBef>
                <a:spcPct val="20000"/>
              </a:spcBef>
              <a:buFontTx/>
              <a:buChar char="-"/>
            </a:pPr>
            <a:endParaRPr lang="en-US" kern="0" dirty="0" smtClean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697352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76199" y="101024"/>
            <a:ext cx="8053516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3148"/>
              </a:spcAft>
            </a:pPr>
            <a:r>
              <a:rPr lang="en-US" sz="3000" b="1" spc="-94" dirty="0" smtClean="0">
                <a:latin typeface="Arial"/>
              </a:rPr>
              <a:t>Conclusions</a:t>
            </a:r>
            <a:endParaRPr lang="en-US" sz="3000" b="1" spc="-94" dirty="0">
              <a:latin typeface="Arial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76198" y="998006"/>
            <a:ext cx="8686801" cy="14403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68275" indent="-168275">
              <a:lnSpc>
                <a:spcPct val="90000"/>
              </a:lnSpc>
              <a:spcBef>
                <a:spcPct val="20000"/>
              </a:spcBef>
              <a:buFontTx/>
              <a:buChar char="•"/>
              <a:tabLst>
                <a:tab pos="173038" algn="l"/>
              </a:tabLst>
            </a:pPr>
            <a:r>
              <a:rPr lang="en-US" altLang="ko-KR" sz="2400" b="1" dirty="0" smtClean="0">
                <a:latin typeface="Arial" pitchFamily="34" charset="0"/>
                <a:cs typeface="Arial" pitchFamily="34" charset="0"/>
              </a:rPr>
              <a:t>A brief Introduction of </a:t>
            </a:r>
            <a:r>
              <a:rPr lang="en-US" altLang="ko-KR" sz="2400" b="1" dirty="0" err="1" smtClean="0">
                <a:latin typeface="Arial" pitchFamily="34" charset="0"/>
                <a:cs typeface="Arial" pitchFamily="34" charset="0"/>
              </a:rPr>
              <a:t>EDISON_Nanophysics</a:t>
            </a:r>
            <a:r>
              <a:rPr lang="en-US" altLang="ko-KR" sz="2400" b="1" dirty="0" smtClean="0">
                <a:latin typeface="Arial" pitchFamily="34" charset="0"/>
                <a:cs typeface="Arial" pitchFamily="34" charset="0"/>
              </a:rPr>
              <a:t> is given</a:t>
            </a:r>
          </a:p>
          <a:p>
            <a:pPr marL="168275" indent="-168275">
              <a:lnSpc>
                <a:spcPct val="90000"/>
              </a:lnSpc>
              <a:spcBef>
                <a:spcPct val="20000"/>
              </a:spcBef>
              <a:tabLst>
                <a:tab pos="173038" algn="l"/>
              </a:tabLst>
            </a:pPr>
            <a:r>
              <a:rPr lang="en-US" altLang="ko-KR" sz="2000" dirty="0" smtClean="0">
                <a:latin typeface="Arial" pitchFamily="34" charset="0"/>
                <a:cs typeface="Arial" pitchFamily="34" charset="0"/>
              </a:rPr>
              <a:t>   - Motivation and Objectives</a:t>
            </a:r>
          </a:p>
          <a:p>
            <a:pPr marL="168275" indent="-168275">
              <a:lnSpc>
                <a:spcPct val="90000"/>
              </a:lnSpc>
              <a:spcBef>
                <a:spcPct val="20000"/>
              </a:spcBef>
              <a:tabLst>
                <a:tab pos="173038" algn="l"/>
              </a:tabLst>
            </a:pPr>
            <a:r>
              <a:rPr lang="en-US" altLang="ko-KR" sz="2000" dirty="0" smtClean="0">
                <a:latin typeface="Arial" pitchFamily="34" charset="0"/>
                <a:cs typeface="Arial" pitchFamily="34" charset="0"/>
              </a:rPr>
              <a:t>   - Current Status of Services</a:t>
            </a:r>
          </a:p>
          <a:p>
            <a:pPr marL="168275" indent="-168275">
              <a:lnSpc>
                <a:spcPct val="90000"/>
              </a:lnSpc>
              <a:spcBef>
                <a:spcPct val="20000"/>
              </a:spcBef>
              <a:tabLst>
                <a:tab pos="173038" algn="l"/>
              </a:tabLst>
            </a:pPr>
            <a:r>
              <a:rPr lang="en-US" altLang="ko-KR" sz="2000" dirty="0" smtClean="0">
                <a:latin typeface="Arial" pitchFamily="34" charset="0"/>
                <a:cs typeface="Arial" pitchFamily="34" charset="0"/>
              </a:rPr>
              <a:t>   - Summary of available TCAD software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76200" y="2514600"/>
            <a:ext cx="8686801" cy="14342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68275" indent="-168275">
              <a:lnSpc>
                <a:spcPct val="90000"/>
              </a:lnSpc>
              <a:spcBef>
                <a:spcPct val="20000"/>
              </a:spcBef>
              <a:buFontTx/>
              <a:buChar char="•"/>
              <a:tabLst>
                <a:tab pos="173038" algn="l"/>
              </a:tabLst>
            </a:pPr>
            <a:r>
              <a:rPr lang="en-US" altLang="ko-KR" sz="2400" b="1" dirty="0" smtClean="0">
                <a:latin typeface="Arial" pitchFamily="34" charset="0"/>
                <a:cs typeface="Arial" pitchFamily="34" charset="0"/>
              </a:rPr>
              <a:t>Please consider EDISON for teaching and learning </a:t>
            </a:r>
            <a:r>
              <a:rPr lang="en-US" altLang="ko-KR" sz="2400" b="1" dirty="0" err="1" smtClean="0">
                <a:latin typeface="Arial" pitchFamily="34" charset="0"/>
                <a:cs typeface="Arial" pitchFamily="34" charset="0"/>
              </a:rPr>
              <a:t>nanoscience</a:t>
            </a:r>
            <a:r>
              <a:rPr lang="en-US" altLang="ko-KR" sz="2400" b="1" dirty="0" smtClean="0">
                <a:latin typeface="Arial" pitchFamily="34" charset="0"/>
                <a:cs typeface="Arial" pitchFamily="34" charset="0"/>
              </a:rPr>
              <a:t> in your school/institutes</a:t>
            </a:r>
          </a:p>
          <a:p>
            <a:pPr marL="168275" indent="-168275">
              <a:lnSpc>
                <a:spcPct val="90000"/>
              </a:lnSpc>
              <a:spcBef>
                <a:spcPct val="20000"/>
              </a:spcBef>
              <a:tabLst>
                <a:tab pos="173038" algn="l"/>
              </a:tabLst>
            </a:pPr>
            <a:r>
              <a:rPr lang="en-US" altLang="ko-KR" sz="2000" dirty="0" smtClean="0">
                <a:latin typeface="Arial" pitchFamily="34" charset="0"/>
                <a:cs typeface="Arial" pitchFamily="34" charset="0"/>
              </a:rPr>
              <a:t>   - </a:t>
            </a:r>
            <a:r>
              <a:rPr lang="en-US" altLang="ko-KR" sz="2000" dirty="0" smtClean="0">
                <a:latin typeface="Arial" pitchFamily="34" charset="0"/>
                <a:cs typeface="Arial" pitchFamily="34" charset="0"/>
                <a:hlinkClick r:id="rId2"/>
              </a:rPr>
              <a:t>http://nano.edison-project.org</a:t>
            </a:r>
            <a:r>
              <a:rPr lang="en-US" altLang="ko-KR" sz="2000" dirty="0" smtClean="0">
                <a:latin typeface="Arial" pitchFamily="34" charset="0"/>
                <a:cs typeface="Arial" pitchFamily="34" charset="0"/>
              </a:rPr>
              <a:t> </a:t>
            </a:r>
          </a:p>
          <a:p>
            <a:pPr marL="168275" indent="-168275">
              <a:lnSpc>
                <a:spcPct val="90000"/>
              </a:lnSpc>
              <a:spcBef>
                <a:spcPct val="20000"/>
              </a:spcBef>
              <a:tabLst>
                <a:tab pos="173038" algn="l"/>
              </a:tabLst>
            </a:pPr>
            <a:r>
              <a:rPr lang="en-US" altLang="ko-KR" sz="2000" dirty="0" smtClean="0">
                <a:latin typeface="Arial" pitchFamily="34" charset="0"/>
                <a:cs typeface="Arial" pitchFamily="34" charset="0"/>
              </a:rPr>
              <a:t>   - Will give you further details about service tomorrow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76199" y="4038600"/>
            <a:ext cx="8686801" cy="11018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68275" indent="-168275">
              <a:lnSpc>
                <a:spcPct val="90000"/>
              </a:lnSpc>
              <a:spcBef>
                <a:spcPct val="20000"/>
              </a:spcBef>
              <a:buFontTx/>
              <a:buChar char="•"/>
              <a:tabLst>
                <a:tab pos="173038" algn="l"/>
              </a:tabLst>
            </a:pPr>
            <a:r>
              <a:rPr lang="en-US" altLang="ko-KR" sz="2400" b="1" dirty="0" smtClean="0">
                <a:latin typeface="Arial" pitchFamily="34" charset="0"/>
                <a:cs typeface="Arial" pitchFamily="34" charset="0"/>
              </a:rPr>
              <a:t>Inquiries/Questions</a:t>
            </a:r>
          </a:p>
          <a:p>
            <a:pPr marL="168275" indent="-168275">
              <a:lnSpc>
                <a:spcPct val="90000"/>
              </a:lnSpc>
              <a:spcBef>
                <a:spcPct val="20000"/>
              </a:spcBef>
              <a:tabLst>
                <a:tab pos="173038" algn="l"/>
              </a:tabLst>
            </a:pPr>
            <a:r>
              <a:rPr lang="en-US" altLang="ko-KR" sz="2000" dirty="0" smtClean="0">
                <a:latin typeface="Arial" pitchFamily="34" charset="0"/>
                <a:cs typeface="Arial" pitchFamily="34" charset="0"/>
              </a:rPr>
              <a:t>   - Dr. Ruth Lee (</a:t>
            </a:r>
            <a:r>
              <a:rPr lang="en-US" altLang="ko-KR" sz="2000" dirty="0" smtClean="0">
                <a:latin typeface="Arial" pitchFamily="34" charset="0"/>
                <a:cs typeface="Arial" pitchFamily="34" charset="0"/>
                <a:hlinkClick r:id="rId3"/>
              </a:rPr>
              <a:t>jsruthlee@kisti.re.kr</a:t>
            </a:r>
            <a:r>
              <a:rPr lang="en-US" altLang="ko-KR" sz="2000" dirty="0" smtClean="0">
                <a:latin typeface="Arial" pitchFamily="34" charset="0"/>
                <a:cs typeface="Arial" pitchFamily="34" charset="0"/>
              </a:rPr>
              <a:t>) or Me (</a:t>
            </a:r>
            <a:r>
              <a:rPr lang="en-US" altLang="ko-KR" sz="2000" dirty="0" smtClean="0">
                <a:latin typeface="Arial" pitchFamily="34" charset="0"/>
                <a:cs typeface="Arial" pitchFamily="34" charset="0"/>
                <a:hlinkClick r:id="rId4"/>
              </a:rPr>
              <a:t>elec1020@gmail.com</a:t>
            </a:r>
            <a:r>
              <a:rPr lang="en-US" altLang="ko-KR" sz="2000" dirty="0" smtClean="0">
                <a:latin typeface="Arial" pitchFamily="34" charset="0"/>
                <a:cs typeface="Arial" pitchFamily="34" charset="0"/>
              </a:rPr>
              <a:t>)</a:t>
            </a:r>
          </a:p>
          <a:p>
            <a:pPr marL="168275" indent="-168275">
              <a:lnSpc>
                <a:spcPct val="90000"/>
              </a:lnSpc>
              <a:spcBef>
                <a:spcPct val="20000"/>
              </a:spcBef>
              <a:tabLst>
                <a:tab pos="173038" algn="l"/>
              </a:tabLst>
            </a:pPr>
            <a:r>
              <a:rPr lang="en-US" altLang="ko-KR" sz="2000" dirty="0" smtClean="0">
                <a:latin typeface="Arial" pitchFamily="34" charset="0"/>
                <a:cs typeface="Arial" pitchFamily="34" charset="0"/>
              </a:rPr>
              <a:t>   - Any fruitful comments would be appreciated 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76200" y="5222760"/>
            <a:ext cx="8686801" cy="11018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68275" indent="-168275">
              <a:lnSpc>
                <a:spcPct val="90000"/>
              </a:lnSpc>
              <a:spcBef>
                <a:spcPct val="20000"/>
              </a:spcBef>
              <a:buFontTx/>
              <a:buChar char="•"/>
              <a:tabLst>
                <a:tab pos="173038" algn="l"/>
              </a:tabLst>
            </a:pPr>
            <a:r>
              <a:rPr lang="en-US" altLang="ko-KR" sz="2400" b="1" dirty="0" smtClean="0">
                <a:latin typeface="Arial" pitchFamily="34" charset="0"/>
                <a:cs typeface="Arial" pitchFamily="34" charset="0"/>
              </a:rPr>
              <a:t>Do we have more time?</a:t>
            </a:r>
          </a:p>
          <a:p>
            <a:pPr marL="168275" indent="-168275">
              <a:lnSpc>
                <a:spcPct val="90000"/>
              </a:lnSpc>
              <a:spcBef>
                <a:spcPct val="20000"/>
              </a:spcBef>
              <a:tabLst>
                <a:tab pos="173038" algn="l"/>
              </a:tabLst>
            </a:pPr>
            <a:r>
              <a:rPr lang="en-US" altLang="ko-KR" sz="2000" dirty="0" smtClean="0">
                <a:latin typeface="Arial" pitchFamily="34" charset="0"/>
                <a:cs typeface="Arial" pitchFamily="34" charset="0"/>
              </a:rPr>
              <a:t>   - Yes! then next.</a:t>
            </a:r>
          </a:p>
          <a:p>
            <a:pPr marL="168275" indent="-168275">
              <a:lnSpc>
                <a:spcPct val="90000"/>
              </a:lnSpc>
              <a:spcBef>
                <a:spcPct val="20000"/>
              </a:spcBef>
              <a:tabLst>
                <a:tab pos="173038" algn="l"/>
              </a:tabLst>
            </a:pPr>
            <a:r>
              <a:rPr lang="en-US" altLang="ko-KR" sz="2000" dirty="0" smtClean="0">
                <a:latin typeface="Arial" pitchFamily="34" charset="0"/>
                <a:cs typeface="Arial" pitchFamily="34" charset="0"/>
              </a:rPr>
              <a:t>   - Thank you otherwise. </a:t>
            </a:r>
            <a:r>
              <a:rPr lang="en-US" altLang="ko-KR" sz="2000" dirty="0" smtClean="0">
                <a:latin typeface="Arial" pitchFamily="34" charset="0"/>
                <a:cs typeface="Arial" pitchFamily="34" charset="0"/>
                <a:sym typeface="Wingdings" pitchFamily="2" charset="2"/>
              </a:rPr>
              <a:t> </a:t>
            </a:r>
            <a:endParaRPr lang="en-US" altLang="ko-KR" sz="2000" dirty="0" smtClean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4057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76199" y="101024"/>
            <a:ext cx="805351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3148"/>
              </a:spcAft>
            </a:pPr>
            <a:r>
              <a:rPr lang="en-US" sz="2800" b="1" spc="-94" dirty="0" smtClean="0">
                <a:latin typeface="Arial"/>
              </a:rPr>
              <a:t>P/N Junction Diode Simulation LAB </a:t>
            </a:r>
            <a:endParaRPr lang="en-US" sz="2800" b="1" spc="-94" dirty="0">
              <a:latin typeface="Arial"/>
            </a:endParaRPr>
          </a:p>
        </p:txBody>
      </p:sp>
      <p:sp>
        <p:nvSpPr>
          <p:cNvPr id="5" name="Rectangle 151"/>
          <p:cNvSpPr txBox="1">
            <a:spLocks noChangeArrowheads="1"/>
          </p:cNvSpPr>
          <p:nvPr/>
        </p:nvSpPr>
        <p:spPr bwMode="auto">
          <a:xfrm>
            <a:off x="0" y="914400"/>
            <a:ext cx="4114800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111125" indent="-111125" eaLnBrk="0" hangingPunct="0">
              <a:lnSpc>
                <a:spcPct val="90000"/>
              </a:lnSpc>
              <a:spcBef>
                <a:spcPct val="20000"/>
              </a:spcBef>
            </a:pPr>
            <a:r>
              <a:rPr lang="en-US" altLang="ko-KR" b="1" dirty="0" smtClean="0">
                <a:latin typeface="Arial"/>
                <a:cs typeface="Arial"/>
              </a:rPr>
              <a:t>Objective:</a:t>
            </a:r>
          </a:p>
          <a:p>
            <a:pPr marL="169863" indent="-169863">
              <a:lnSpc>
                <a:spcPct val="90000"/>
              </a:lnSpc>
              <a:spcBef>
                <a:spcPct val="20000"/>
              </a:spcBef>
              <a:buFont typeface="Arial"/>
              <a:buChar char="•"/>
            </a:pPr>
            <a:r>
              <a:rPr lang="en-US" kern="0" dirty="0" smtClean="0">
                <a:latin typeface="Arial"/>
                <a:cs typeface="Arial"/>
              </a:rPr>
              <a:t>Diode: 2-terminal devices</a:t>
            </a:r>
            <a:endParaRPr lang="en-US" kern="0" dirty="0">
              <a:latin typeface="Arial"/>
              <a:cs typeface="Arial"/>
            </a:endParaRPr>
          </a:p>
          <a:p>
            <a:pPr marL="169863" indent="-169863">
              <a:lnSpc>
                <a:spcPct val="90000"/>
              </a:lnSpc>
              <a:spcBef>
                <a:spcPct val="20000"/>
              </a:spcBef>
              <a:buFont typeface="Arial"/>
              <a:buChar char="•"/>
            </a:pPr>
            <a:r>
              <a:rPr lang="en-US" kern="0" dirty="0" smtClean="0">
                <a:latin typeface="Arial"/>
                <a:cs typeface="Arial"/>
              </a:rPr>
              <a:t>Electronic performance of P/N junction diode – Design guide-line.</a:t>
            </a:r>
            <a:endParaRPr lang="en-US" b="1" dirty="0">
              <a:latin typeface="Arial"/>
              <a:cs typeface="Arial"/>
            </a:endParaRPr>
          </a:p>
          <a:p>
            <a:pPr marL="169863" indent="-169863">
              <a:lnSpc>
                <a:spcPct val="90000"/>
              </a:lnSpc>
              <a:spcBef>
                <a:spcPct val="20000"/>
              </a:spcBef>
              <a:buFont typeface="Arial"/>
              <a:buChar char="•"/>
            </a:pPr>
            <a:endParaRPr lang="en-US" altLang="ko-KR" sz="1200" b="1" dirty="0">
              <a:latin typeface="Arial"/>
              <a:cs typeface="Arial"/>
            </a:endParaRPr>
          </a:p>
          <a:p>
            <a:pPr marL="111125" indent="-111125" eaLnBrk="0" hangingPunct="0">
              <a:lnSpc>
                <a:spcPct val="90000"/>
              </a:lnSpc>
              <a:spcBef>
                <a:spcPct val="20000"/>
              </a:spcBef>
            </a:pPr>
            <a:r>
              <a:rPr lang="en-US" altLang="ko-KR" b="1" dirty="0" smtClean="0">
                <a:latin typeface="Arial"/>
                <a:cs typeface="Arial"/>
              </a:rPr>
              <a:t>Platform of Development:</a:t>
            </a:r>
          </a:p>
          <a:p>
            <a:pPr marL="169863" indent="-169863">
              <a:lnSpc>
                <a:spcPct val="90000"/>
              </a:lnSpc>
              <a:spcBef>
                <a:spcPct val="20000"/>
              </a:spcBef>
              <a:buFont typeface="Arial"/>
              <a:buChar char="•"/>
            </a:pPr>
            <a:r>
              <a:rPr lang="en-US" kern="0" dirty="0" smtClean="0">
                <a:latin typeface="Arial"/>
                <a:cs typeface="Arial"/>
              </a:rPr>
              <a:t>C++, ARPACK</a:t>
            </a:r>
            <a:r>
              <a:rPr lang="en-US" kern="0" dirty="0">
                <a:latin typeface="Arial"/>
                <a:cs typeface="Arial"/>
              </a:rPr>
              <a:t> </a:t>
            </a:r>
            <a:r>
              <a:rPr lang="en-US" kern="0" dirty="0" smtClean="0">
                <a:latin typeface="Arial"/>
                <a:cs typeface="Arial"/>
              </a:rPr>
              <a:t>- Serial runs only</a:t>
            </a:r>
          </a:p>
          <a:p>
            <a:pPr marL="169863" lvl="0" indent="-169863">
              <a:lnSpc>
                <a:spcPct val="90000"/>
              </a:lnSpc>
              <a:spcBef>
                <a:spcPct val="20000"/>
              </a:spcBef>
              <a:defRPr/>
            </a:pPr>
            <a:endParaRPr lang="en-US" sz="1200" b="1" kern="0" dirty="0">
              <a:latin typeface="Arial"/>
              <a:cs typeface="Arial"/>
            </a:endParaRPr>
          </a:p>
          <a:p>
            <a:pPr marL="169863" lvl="0" indent="-169863">
              <a:lnSpc>
                <a:spcPct val="90000"/>
              </a:lnSpc>
              <a:spcBef>
                <a:spcPct val="20000"/>
              </a:spcBef>
              <a:defRPr/>
            </a:pPr>
            <a:r>
              <a:rPr lang="en-US" b="1" kern="0" dirty="0" smtClean="0">
                <a:latin typeface="Arial"/>
                <a:cs typeface="Arial"/>
              </a:rPr>
              <a:t>Features:</a:t>
            </a:r>
            <a:endParaRPr lang="en-US" kern="0" dirty="0" smtClean="0">
              <a:latin typeface="Arial"/>
              <a:cs typeface="Arial"/>
            </a:endParaRPr>
          </a:p>
          <a:p>
            <a:pPr marL="173038" indent="-173038">
              <a:lnSpc>
                <a:spcPct val="90000"/>
              </a:lnSpc>
              <a:spcBef>
                <a:spcPct val="20000"/>
              </a:spcBef>
              <a:buFont typeface="Arial"/>
              <a:buChar char="•"/>
            </a:pPr>
            <a:r>
              <a:rPr lang="en-US" kern="0" dirty="0" smtClean="0">
                <a:latin typeface="Arial"/>
                <a:cs typeface="Arial"/>
              </a:rPr>
              <a:t>Calculate I-V characteristic of          2-terminal diode devices</a:t>
            </a:r>
          </a:p>
          <a:p>
            <a:pPr marL="169863" indent="-169863">
              <a:lnSpc>
                <a:spcPct val="90000"/>
              </a:lnSpc>
              <a:spcBef>
                <a:spcPct val="20000"/>
              </a:spcBef>
              <a:buFont typeface="Arial"/>
              <a:buChar char="•"/>
            </a:pPr>
            <a:r>
              <a:rPr lang="en-US" kern="0" dirty="0" smtClean="0">
                <a:latin typeface="Arial"/>
                <a:cs typeface="Arial"/>
              </a:rPr>
              <a:t>Drift-diffusion equation</a:t>
            </a:r>
          </a:p>
          <a:p>
            <a:pPr marL="173038" indent="-173038">
              <a:lnSpc>
                <a:spcPct val="90000"/>
              </a:lnSpc>
              <a:spcBef>
                <a:spcPct val="20000"/>
              </a:spcBef>
              <a:buFont typeface="Arial"/>
              <a:buChar char="•"/>
            </a:pPr>
            <a:r>
              <a:rPr lang="en-US" kern="0" dirty="0" smtClean="0">
                <a:latin typeface="Arial"/>
                <a:cs typeface="Arial"/>
              </a:rPr>
              <a:t>Support various doping profiles with which the I-V characteristic is hard to be computed with hands</a:t>
            </a:r>
          </a:p>
          <a:p>
            <a:pPr marL="173038" indent="-173038">
              <a:lnSpc>
                <a:spcPct val="90000"/>
              </a:lnSpc>
              <a:spcBef>
                <a:spcPct val="20000"/>
              </a:spcBef>
              <a:buFont typeface="Arial"/>
              <a:buChar char="•"/>
            </a:pPr>
            <a:endParaRPr lang="en-US" sz="1200" kern="0" dirty="0" smtClean="0">
              <a:latin typeface="Arial"/>
              <a:cs typeface="Arial"/>
            </a:endParaRPr>
          </a:p>
          <a:p>
            <a:pPr lvl="0">
              <a:lnSpc>
                <a:spcPct val="90000"/>
              </a:lnSpc>
              <a:spcBef>
                <a:spcPct val="20000"/>
              </a:spcBef>
            </a:pPr>
            <a:r>
              <a:rPr lang="en-US" b="1" kern="0" dirty="0" smtClean="0">
                <a:latin typeface="Arial"/>
                <a:cs typeface="Arial"/>
              </a:rPr>
              <a:t>Target of classes:</a:t>
            </a:r>
            <a:endParaRPr lang="en-US" kern="0" dirty="0">
              <a:latin typeface="Arial"/>
              <a:cs typeface="Arial"/>
            </a:endParaRPr>
          </a:p>
          <a:p>
            <a:pPr marL="169863" indent="-169863">
              <a:lnSpc>
                <a:spcPct val="90000"/>
              </a:lnSpc>
              <a:spcBef>
                <a:spcPct val="20000"/>
              </a:spcBef>
              <a:buFont typeface="Arial"/>
              <a:buChar char="•"/>
            </a:pPr>
            <a:r>
              <a:rPr lang="en-US" kern="0" dirty="0" smtClean="0">
                <a:latin typeface="Arial"/>
                <a:cs typeface="Arial"/>
              </a:rPr>
              <a:t>Fundamentals of semiconductors</a:t>
            </a:r>
          </a:p>
          <a:p>
            <a:pPr marL="169863" indent="-169863">
              <a:lnSpc>
                <a:spcPct val="90000"/>
              </a:lnSpc>
              <a:spcBef>
                <a:spcPct val="20000"/>
              </a:spcBef>
              <a:buFont typeface="Arial"/>
              <a:buChar char="•"/>
            </a:pPr>
            <a:r>
              <a:rPr lang="en-US" kern="0" dirty="0" smtClean="0">
                <a:latin typeface="Arial"/>
                <a:cs typeface="Arial"/>
              </a:rPr>
              <a:t>Electronic Circuits</a:t>
            </a:r>
          </a:p>
        </p:txBody>
      </p:sp>
      <p:cxnSp>
        <p:nvCxnSpPr>
          <p:cNvPr id="6" name="Straight Connector 5"/>
          <p:cNvCxnSpPr/>
          <p:nvPr/>
        </p:nvCxnSpPr>
        <p:spPr>
          <a:xfrm rot="5400000">
            <a:off x="1156124" y="3777846"/>
            <a:ext cx="5943600" cy="1588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51"/>
          <p:cNvSpPr txBox="1">
            <a:spLocks noChangeArrowheads="1"/>
          </p:cNvSpPr>
          <p:nvPr/>
        </p:nvSpPr>
        <p:spPr bwMode="auto">
          <a:xfrm>
            <a:off x="4203330" y="889742"/>
            <a:ext cx="4834327" cy="397831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169863" indent="-169863">
              <a:lnSpc>
                <a:spcPct val="90000"/>
              </a:lnSpc>
              <a:spcBef>
                <a:spcPct val="20000"/>
              </a:spcBef>
            </a:pPr>
            <a:r>
              <a:rPr lang="en-US" b="1" kern="0" dirty="0" smtClean="0">
                <a:solidFill>
                  <a:srgbClr val="FF0000"/>
                </a:solidFill>
                <a:latin typeface="Arial"/>
                <a:cs typeface="Arial"/>
              </a:rPr>
              <a:t>P/N Junction Diode: </a:t>
            </a:r>
            <a:r>
              <a:rPr lang="en-US" kern="0" dirty="0" smtClean="0">
                <a:solidFill>
                  <a:srgbClr val="FF0000"/>
                </a:solidFill>
                <a:latin typeface="Arial"/>
                <a:cs typeface="Arial"/>
              </a:rPr>
              <a:t>Gaussian </a:t>
            </a:r>
            <a:r>
              <a:rPr lang="en-US" kern="0" dirty="0">
                <a:solidFill>
                  <a:srgbClr val="FF0000"/>
                </a:solidFill>
                <a:latin typeface="Arial"/>
                <a:cs typeface="Arial"/>
              </a:rPr>
              <a:t>d</a:t>
            </a:r>
            <a:r>
              <a:rPr lang="en-US" kern="0" dirty="0" smtClean="0">
                <a:solidFill>
                  <a:srgbClr val="FF0000"/>
                </a:solidFill>
                <a:latin typeface="Arial"/>
                <a:cs typeface="Arial"/>
              </a:rPr>
              <a:t>oping profile</a:t>
            </a:r>
          </a:p>
          <a:p>
            <a:pPr marL="169863" indent="-169863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endParaRPr lang="en-US" kern="0" dirty="0" smtClean="0">
              <a:solidFill>
                <a:srgbClr val="FF0000"/>
              </a:solidFill>
              <a:latin typeface="+mn-lt"/>
            </a:endParaRPr>
          </a:p>
          <a:p>
            <a:pPr marL="169863" indent="-169863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endParaRPr lang="en-US" kern="0" dirty="0" smtClean="0">
              <a:solidFill>
                <a:srgbClr val="FF0000"/>
              </a:solidFill>
              <a:latin typeface="+mn-lt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4236720" y="1371600"/>
            <a:ext cx="4843409" cy="4835843"/>
            <a:chOff x="4236720" y="1371600"/>
            <a:chExt cx="4843409" cy="4835843"/>
          </a:xfrm>
        </p:grpSpPr>
        <p:pic>
          <p:nvPicPr>
            <p:cNvPr id="7" name="Picture 6" descr="04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75120" y="1371600"/>
              <a:ext cx="2392680" cy="2392680"/>
            </a:xfrm>
            <a:prstGeom prst="rect">
              <a:avLst/>
            </a:prstGeom>
          </p:spPr>
        </p:pic>
        <p:pic>
          <p:nvPicPr>
            <p:cNvPr id="8" name="Picture 7" descr="01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36720" y="1371600"/>
              <a:ext cx="2407040" cy="2407040"/>
            </a:xfrm>
            <a:prstGeom prst="rect">
              <a:avLst/>
            </a:prstGeom>
          </p:spPr>
        </p:pic>
        <p:pic>
          <p:nvPicPr>
            <p:cNvPr id="9" name="Picture 8" descr="05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82686" y="3810000"/>
              <a:ext cx="2397443" cy="2397443"/>
            </a:xfrm>
            <a:prstGeom prst="rect">
              <a:avLst/>
            </a:prstGeom>
          </p:spPr>
        </p:pic>
        <p:pic>
          <p:nvPicPr>
            <p:cNvPr id="10" name="Picture 9" descr="02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40319" y="3822328"/>
              <a:ext cx="2410769" cy="23668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86150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76199" y="101024"/>
            <a:ext cx="805351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3148"/>
              </a:spcAft>
            </a:pPr>
            <a:r>
              <a:rPr lang="en-US" sz="2800" b="1" spc="-94" dirty="0" smtClean="0">
                <a:latin typeface="Arial"/>
              </a:rPr>
              <a:t>Carbon </a:t>
            </a:r>
            <a:r>
              <a:rPr lang="en-US" sz="2800" b="1" spc="-94" dirty="0" err="1" smtClean="0">
                <a:latin typeface="Arial"/>
              </a:rPr>
              <a:t>NanoTube</a:t>
            </a:r>
            <a:r>
              <a:rPr lang="en-US" sz="2800" b="1" spc="-94" dirty="0" smtClean="0">
                <a:latin typeface="Arial"/>
              </a:rPr>
              <a:t> Simulation LAB </a:t>
            </a:r>
            <a:endParaRPr lang="en-US" sz="2800" b="1" spc="-94" dirty="0">
              <a:latin typeface="Arial"/>
            </a:endParaRPr>
          </a:p>
        </p:txBody>
      </p:sp>
      <p:sp>
        <p:nvSpPr>
          <p:cNvPr id="5" name="Rectangle 151"/>
          <p:cNvSpPr txBox="1">
            <a:spLocks noChangeArrowheads="1"/>
          </p:cNvSpPr>
          <p:nvPr/>
        </p:nvSpPr>
        <p:spPr bwMode="auto">
          <a:xfrm>
            <a:off x="0" y="914400"/>
            <a:ext cx="4409722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111125" indent="-111125" eaLnBrk="0" hangingPunct="0">
              <a:lnSpc>
                <a:spcPct val="90000"/>
              </a:lnSpc>
              <a:spcBef>
                <a:spcPct val="20000"/>
              </a:spcBef>
            </a:pPr>
            <a:r>
              <a:rPr lang="en-US" altLang="ko-KR" b="1" dirty="0" smtClean="0">
                <a:latin typeface="Arial"/>
                <a:cs typeface="Arial"/>
              </a:rPr>
              <a:t>Objective:</a:t>
            </a:r>
          </a:p>
          <a:p>
            <a:pPr marL="169863" indent="-169863">
              <a:lnSpc>
                <a:spcPct val="90000"/>
              </a:lnSpc>
              <a:spcBef>
                <a:spcPct val="20000"/>
              </a:spcBef>
              <a:buFont typeface="Arial"/>
              <a:buChar char="•"/>
            </a:pPr>
            <a:r>
              <a:rPr lang="en-US" altLang="ko-KR" kern="0" dirty="0" smtClean="0">
                <a:latin typeface="Arial"/>
                <a:cs typeface="Arial"/>
              </a:rPr>
              <a:t>Simulate the electronic performance of CNT using a full quantum mechanical approach</a:t>
            </a:r>
          </a:p>
          <a:p>
            <a:pPr marL="169863" indent="-169863">
              <a:lnSpc>
                <a:spcPct val="90000"/>
              </a:lnSpc>
              <a:spcBef>
                <a:spcPct val="20000"/>
              </a:spcBef>
              <a:buFont typeface="Arial"/>
              <a:buChar char="•"/>
            </a:pPr>
            <a:endParaRPr lang="en-US" altLang="ko-KR" sz="1200" b="1" dirty="0">
              <a:latin typeface="Arial"/>
              <a:cs typeface="Arial"/>
            </a:endParaRPr>
          </a:p>
          <a:p>
            <a:pPr marL="111125" indent="-111125" eaLnBrk="0" hangingPunct="0">
              <a:lnSpc>
                <a:spcPct val="90000"/>
              </a:lnSpc>
              <a:spcBef>
                <a:spcPct val="20000"/>
              </a:spcBef>
            </a:pPr>
            <a:r>
              <a:rPr lang="en-US" altLang="ko-KR" b="1" dirty="0" smtClean="0">
                <a:latin typeface="Arial"/>
                <a:cs typeface="Arial"/>
              </a:rPr>
              <a:t>Platform of Development:</a:t>
            </a:r>
          </a:p>
          <a:p>
            <a:pPr marL="169863" indent="-169863">
              <a:lnSpc>
                <a:spcPct val="90000"/>
              </a:lnSpc>
              <a:spcBef>
                <a:spcPct val="20000"/>
              </a:spcBef>
              <a:buFont typeface="Arial"/>
              <a:buChar char="•"/>
            </a:pPr>
            <a:r>
              <a:rPr lang="en-US" kern="0" dirty="0" smtClean="0">
                <a:latin typeface="Arial"/>
                <a:cs typeface="Arial"/>
              </a:rPr>
              <a:t>C++, </a:t>
            </a:r>
            <a:r>
              <a:rPr lang="en-US" kern="0" dirty="0" err="1" smtClean="0">
                <a:latin typeface="Arial"/>
                <a:cs typeface="Arial"/>
              </a:rPr>
              <a:t>PETSc</a:t>
            </a:r>
            <a:r>
              <a:rPr lang="en-US" kern="0" dirty="0" smtClean="0">
                <a:latin typeface="Arial"/>
                <a:cs typeface="Arial"/>
              </a:rPr>
              <a:t> – Support parallel runs</a:t>
            </a:r>
          </a:p>
          <a:p>
            <a:pPr marL="169863" lvl="0" indent="-169863">
              <a:lnSpc>
                <a:spcPct val="90000"/>
              </a:lnSpc>
              <a:spcBef>
                <a:spcPct val="20000"/>
              </a:spcBef>
              <a:defRPr/>
            </a:pPr>
            <a:endParaRPr lang="en-US" sz="1200" b="1" kern="0" dirty="0">
              <a:latin typeface="Arial"/>
              <a:cs typeface="Arial"/>
            </a:endParaRPr>
          </a:p>
          <a:p>
            <a:pPr marL="169863" lvl="0" indent="-169863">
              <a:lnSpc>
                <a:spcPct val="90000"/>
              </a:lnSpc>
              <a:spcBef>
                <a:spcPct val="20000"/>
              </a:spcBef>
              <a:defRPr/>
            </a:pPr>
            <a:r>
              <a:rPr lang="en-US" b="1" kern="0" dirty="0" smtClean="0">
                <a:latin typeface="Arial"/>
                <a:cs typeface="Arial"/>
              </a:rPr>
              <a:t>Features:</a:t>
            </a:r>
            <a:endParaRPr lang="en-US" kern="0" dirty="0" smtClean="0">
              <a:latin typeface="Arial"/>
              <a:cs typeface="Arial"/>
            </a:endParaRPr>
          </a:p>
          <a:p>
            <a:pPr marL="173038" indent="-173038">
              <a:lnSpc>
                <a:spcPct val="90000"/>
              </a:lnSpc>
              <a:spcBef>
                <a:spcPct val="20000"/>
              </a:spcBef>
              <a:buFont typeface="Arial"/>
              <a:buChar char="•"/>
            </a:pPr>
            <a:r>
              <a:rPr lang="en-US" kern="0" dirty="0" smtClean="0">
                <a:latin typeface="Arial"/>
                <a:cs typeface="Arial"/>
              </a:rPr>
              <a:t>I-V calculations using Non-Equilibrium Green’s Function (NEGF)</a:t>
            </a:r>
          </a:p>
          <a:p>
            <a:pPr marL="169863" indent="-169863">
              <a:lnSpc>
                <a:spcPct val="90000"/>
              </a:lnSpc>
              <a:spcBef>
                <a:spcPct val="20000"/>
              </a:spcBef>
              <a:buFont typeface="Arial"/>
              <a:buChar char="•"/>
            </a:pPr>
            <a:r>
              <a:rPr lang="en-US" kern="0" dirty="0" smtClean="0">
                <a:latin typeface="Arial"/>
                <a:cs typeface="Arial"/>
              </a:rPr>
              <a:t>Ballistic Transport</a:t>
            </a:r>
          </a:p>
          <a:p>
            <a:pPr marL="173038" indent="-173038">
              <a:lnSpc>
                <a:spcPct val="90000"/>
              </a:lnSpc>
              <a:spcBef>
                <a:spcPct val="20000"/>
              </a:spcBef>
              <a:buFont typeface="Arial"/>
              <a:buChar char="•"/>
            </a:pPr>
            <a:endParaRPr lang="en-US" sz="1200" kern="0" dirty="0" smtClean="0">
              <a:latin typeface="Arial"/>
              <a:cs typeface="Arial"/>
            </a:endParaRPr>
          </a:p>
          <a:p>
            <a:pPr lvl="0">
              <a:lnSpc>
                <a:spcPct val="90000"/>
              </a:lnSpc>
              <a:spcBef>
                <a:spcPct val="20000"/>
              </a:spcBef>
            </a:pPr>
            <a:r>
              <a:rPr lang="en-US" b="1" kern="0" dirty="0" smtClean="0">
                <a:latin typeface="Arial"/>
                <a:cs typeface="Arial"/>
              </a:rPr>
              <a:t>Target of classes:</a:t>
            </a:r>
            <a:endParaRPr lang="en-US" kern="0" dirty="0">
              <a:latin typeface="Arial"/>
              <a:cs typeface="Arial"/>
            </a:endParaRPr>
          </a:p>
          <a:p>
            <a:pPr marL="169863" indent="-169863">
              <a:lnSpc>
                <a:spcPct val="90000"/>
              </a:lnSpc>
              <a:spcBef>
                <a:spcPct val="20000"/>
              </a:spcBef>
              <a:buFont typeface="Arial"/>
              <a:buChar char="•"/>
            </a:pPr>
            <a:r>
              <a:rPr lang="en-US" kern="0" dirty="0" smtClean="0">
                <a:latin typeface="Arial"/>
                <a:cs typeface="Arial"/>
              </a:rPr>
              <a:t>Advanced </a:t>
            </a:r>
            <a:r>
              <a:rPr lang="en-US" kern="0" dirty="0" err="1" smtClean="0">
                <a:latin typeface="Arial"/>
                <a:cs typeface="Arial"/>
              </a:rPr>
              <a:t>nanoscale</a:t>
            </a:r>
            <a:r>
              <a:rPr lang="en-US" kern="0" dirty="0" smtClean="0">
                <a:latin typeface="Arial"/>
                <a:cs typeface="Arial"/>
              </a:rPr>
              <a:t> devices</a:t>
            </a:r>
          </a:p>
          <a:p>
            <a:pPr marL="169863" indent="-169863">
              <a:lnSpc>
                <a:spcPct val="90000"/>
              </a:lnSpc>
              <a:spcBef>
                <a:spcPct val="20000"/>
              </a:spcBef>
              <a:buFont typeface="Arial"/>
              <a:buChar char="•"/>
            </a:pPr>
            <a:r>
              <a:rPr lang="en-US" kern="0" dirty="0" smtClean="0">
                <a:latin typeface="Arial"/>
                <a:cs typeface="Arial"/>
              </a:rPr>
              <a:t>Research purpose</a:t>
            </a:r>
          </a:p>
        </p:txBody>
      </p:sp>
      <p:cxnSp>
        <p:nvCxnSpPr>
          <p:cNvPr id="6" name="Straight Connector 5"/>
          <p:cNvCxnSpPr/>
          <p:nvPr/>
        </p:nvCxnSpPr>
        <p:spPr>
          <a:xfrm rot="5400000">
            <a:off x="1294606" y="3777846"/>
            <a:ext cx="5943600" cy="1588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51"/>
          <p:cNvSpPr txBox="1">
            <a:spLocks noChangeArrowheads="1"/>
          </p:cNvSpPr>
          <p:nvPr/>
        </p:nvSpPr>
        <p:spPr bwMode="auto">
          <a:xfrm>
            <a:off x="4344334" y="914400"/>
            <a:ext cx="4571066" cy="397831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169863" indent="-169863">
              <a:lnSpc>
                <a:spcPct val="90000"/>
              </a:lnSpc>
              <a:spcBef>
                <a:spcPct val="20000"/>
              </a:spcBef>
            </a:pPr>
            <a:r>
              <a:rPr lang="en-US" b="1" kern="0" dirty="0" smtClean="0">
                <a:solidFill>
                  <a:srgbClr val="FF0000"/>
                </a:solidFill>
                <a:latin typeface="Arial"/>
                <a:cs typeface="Arial"/>
              </a:rPr>
              <a:t>R=1nm, (13, 0) </a:t>
            </a:r>
            <a:r>
              <a:rPr lang="en-US" b="1" kern="0" dirty="0" err="1" smtClean="0">
                <a:solidFill>
                  <a:srgbClr val="FF0000"/>
                </a:solidFill>
                <a:latin typeface="Arial"/>
                <a:cs typeface="Arial"/>
              </a:rPr>
              <a:t>zig-zag</a:t>
            </a:r>
            <a:r>
              <a:rPr lang="en-US" b="1" kern="0" dirty="0" smtClean="0">
                <a:solidFill>
                  <a:srgbClr val="FF0000"/>
                </a:solidFill>
                <a:latin typeface="Arial"/>
                <a:cs typeface="Arial"/>
              </a:rPr>
              <a:t> pattern CNT</a:t>
            </a:r>
          </a:p>
          <a:p>
            <a:pPr marL="169863" indent="-169863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endParaRPr lang="en-US" kern="0" dirty="0" smtClean="0">
              <a:solidFill>
                <a:srgbClr val="FF0000"/>
              </a:solidFill>
              <a:latin typeface="+mn-lt"/>
            </a:endParaRPr>
          </a:p>
          <a:p>
            <a:pPr marL="169863" indent="-169863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endParaRPr lang="en-US" kern="0" dirty="0" smtClean="0">
              <a:solidFill>
                <a:srgbClr val="FF0000"/>
              </a:solidFill>
              <a:latin typeface="+mn-lt"/>
            </a:endParaRPr>
          </a:p>
        </p:txBody>
      </p:sp>
      <p:pic>
        <p:nvPicPr>
          <p:cNvPr id="4" name="Picture 3" descr="0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9157" y="1371600"/>
            <a:ext cx="2631843" cy="2407040"/>
          </a:xfrm>
          <a:prstGeom prst="rect">
            <a:avLst/>
          </a:prstGeom>
        </p:spPr>
      </p:pic>
      <p:pic>
        <p:nvPicPr>
          <p:cNvPr id="7" name="Picture 6" descr="0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0" y="3810000"/>
            <a:ext cx="404122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150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76199" y="101024"/>
            <a:ext cx="8053516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3148"/>
              </a:spcAft>
            </a:pPr>
            <a:r>
              <a:rPr lang="en-US" sz="3000" b="1" spc="-94" dirty="0" smtClean="0">
                <a:latin typeface="Arial"/>
                <a:cs typeface="Arial"/>
              </a:rPr>
              <a:t>Technology-Computer-Aided-Design</a:t>
            </a:r>
            <a:endParaRPr lang="en-US" sz="3000" b="1" spc="-94" dirty="0">
              <a:latin typeface="Arial"/>
              <a:cs typeface="Arial"/>
            </a:endParaRPr>
          </a:p>
        </p:txBody>
      </p:sp>
      <p:sp>
        <p:nvSpPr>
          <p:cNvPr id="6" name="Rectangle 20"/>
          <p:cNvSpPr>
            <a:spLocks noChangeArrowheads="1"/>
          </p:cNvSpPr>
          <p:nvPr/>
        </p:nvSpPr>
        <p:spPr bwMode="auto">
          <a:xfrm>
            <a:off x="76200" y="898614"/>
            <a:ext cx="9067800" cy="26827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marL="111125" indent="-111125" eaLnBrk="0" hangingPunct="0">
              <a:tabLst>
                <a:tab pos="111125" algn="l"/>
              </a:tabLst>
            </a:pPr>
            <a:r>
              <a:rPr lang="en-US" sz="2000" b="1" dirty="0" smtClean="0">
                <a:latin typeface="Arial"/>
                <a:cs typeface="Arial"/>
              </a:rPr>
              <a:t>TCAD?</a:t>
            </a:r>
            <a:endParaRPr lang="en-US" sz="2000" b="1" dirty="0" smtClean="0">
              <a:latin typeface="Arial"/>
              <a:cs typeface="Arial"/>
            </a:endParaRPr>
          </a:p>
          <a:p>
            <a:pPr marL="168275" indent="-168275">
              <a:lnSpc>
                <a:spcPct val="90000"/>
              </a:lnSpc>
              <a:spcBef>
                <a:spcPct val="20000"/>
              </a:spcBef>
              <a:buFontTx/>
              <a:buChar char="•"/>
              <a:tabLst>
                <a:tab pos="173038" algn="l"/>
              </a:tabLst>
            </a:pPr>
            <a:r>
              <a:rPr lang="en-US" sz="2000" dirty="0" smtClean="0">
                <a:latin typeface="Arial"/>
                <a:cs typeface="Arial"/>
              </a:rPr>
              <a:t>Group of tools</a:t>
            </a:r>
          </a:p>
          <a:p>
            <a:pPr>
              <a:lnSpc>
                <a:spcPct val="90000"/>
              </a:lnSpc>
              <a:spcBef>
                <a:spcPct val="20000"/>
              </a:spcBef>
              <a:tabLst>
                <a:tab pos="173038" algn="l"/>
              </a:tabLst>
            </a:pP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smtClean="0">
                <a:latin typeface="Arial"/>
                <a:cs typeface="Arial"/>
              </a:rPr>
              <a:t>  - Predict “real world” by computing, critical to save time/money/manpower etc.</a:t>
            </a:r>
            <a:endParaRPr lang="en-US" sz="2000" dirty="0" smtClean="0">
              <a:latin typeface="Arial"/>
              <a:ea typeface="Arial" charset="0"/>
              <a:cs typeface="Arial"/>
            </a:endParaRPr>
          </a:p>
          <a:p>
            <a:pPr marL="168275" indent="-168275">
              <a:lnSpc>
                <a:spcPct val="90000"/>
              </a:lnSpc>
              <a:spcBef>
                <a:spcPct val="20000"/>
              </a:spcBef>
              <a:buFontTx/>
              <a:buChar char="•"/>
              <a:tabLst>
                <a:tab pos="173038" algn="l"/>
              </a:tabLst>
            </a:pPr>
            <a:r>
              <a:rPr lang="en-US" sz="2000" dirty="0" smtClean="0">
                <a:latin typeface="Arial"/>
                <a:ea typeface="Arial" charset="0"/>
                <a:cs typeface="Arial"/>
              </a:rPr>
              <a:t>Large-scale problems in various fields of science</a:t>
            </a:r>
          </a:p>
          <a:p>
            <a:pPr>
              <a:lnSpc>
                <a:spcPct val="90000"/>
              </a:lnSpc>
              <a:spcBef>
                <a:spcPct val="20000"/>
              </a:spcBef>
              <a:tabLst>
                <a:tab pos="173038" algn="l"/>
              </a:tabLst>
            </a:pPr>
            <a:r>
              <a:rPr lang="en-US" sz="2000" dirty="0" smtClean="0">
                <a:latin typeface="Arial"/>
                <a:ea typeface="Arial" charset="0"/>
                <a:cs typeface="Arial"/>
              </a:rPr>
              <a:t>   - With aids of HPC. </a:t>
            </a:r>
            <a:r>
              <a:rPr lang="en-US" sz="2000" dirty="0" smtClean="0">
                <a:latin typeface="Arial"/>
                <a:ea typeface="Arial" charset="0"/>
                <a:cs typeface="Arial"/>
              </a:rPr>
              <a:t>“Computational Science” now “an area of research”</a:t>
            </a:r>
          </a:p>
          <a:p>
            <a:pPr>
              <a:lnSpc>
                <a:spcPct val="90000"/>
              </a:lnSpc>
              <a:spcBef>
                <a:spcPct val="20000"/>
              </a:spcBef>
              <a:tabLst>
                <a:tab pos="173038" algn="l"/>
              </a:tabLst>
            </a:pPr>
            <a:endParaRPr lang="en-US" dirty="0" smtClean="0">
              <a:latin typeface="Arial"/>
              <a:cs typeface="Arial"/>
            </a:endParaRPr>
          </a:p>
          <a:p>
            <a:pPr marL="111125" indent="-111125" eaLnBrk="0" hangingPunct="0">
              <a:tabLst>
                <a:tab pos="111125" algn="l"/>
              </a:tabLst>
            </a:pPr>
            <a:r>
              <a:rPr lang="en-US" sz="2000" b="1" dirty="0" smtClean="0">
                <a:solidFill>
                  <a:srgbClr val="000000"/>
                </a:solidFill>
                <a:latin typeface="Arial"/>
                <a:cs typeface="Arial"/>
              </a:rPr>
              <a:t>If you are a developer and a scientist - OK. I know you’re great, BUT </a:t>
            </a:r>
            <a:endParaRPr lang="en-US" sz="2000" dirty="0" smtClean="0">
              <a:solidFill>
                <a:srgbClr val="000000"/>
              </a:solidFill>
              <a:latin typeface="Arial"/>
              <a:cs typeface="Arial"/>
            </a:endParaRPr>
          </a:p>
          <a:p>
            <a:pPr marL="168275" indent="-168275">
              <a:lnSpc>
                <a:spcPct val="90000"/>
              </a:lnSpc>
              <a:spcBef>
                <a:spcPct val="20000"/>
              </a:spcBef>
              <a:buFontTx/>
              <a:buChar char="•"/>
              <a:tabLst>
                <a:tab pos="173038" algn="l"/>
              </a:tabLst>
            </a:pPr>
            <a:r>
              <a:rPr lang="en-US" sz="2000" dirty="0" smtClean="0">
                <a:latin typeface="Arial"/>
                <a:cs typeface="Arial"/>
              </a:rPr>
              <a:t>Should a person know everything to do modeling/simulation-based research?</a:t>
            </a:r>
          </a:p>
        </p:txBody>
      </p:sp>
      <p:pic>
        <p:nvPicPr>
          <p:cNvPr id="4" name="Picture 3" descr="Screen Shot 2014-04-09 at 10.57.03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3737992"/>
            <a:ext cx="3144504" cy="2586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3895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76199" y="101024"/>
            <a:ext cx="805351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3148"/>
              </a:spcAft>
            </a:pPr>
            <a:r>
              <a:rPr lang="en-US" sz="2800" b="1" spc="-94" dirty="0" smtClean="0">
                <a:latin typeface="Arial"/>
              </a:rPr>
              <a:t>Electric-field and Potential-energy </a:t>
            </a:r>
            <a:r>
              <a:rPr lang="en-US" sz="2800" b="1" spc="-94" dirty="0" err="1" smtClean="0">
                <a:latin typeface="Arial"/>
              </a:rPr>
              <a:t>Sim</a:t>
            </a:r>
            <a:r>
              <a:rPr lang="en-US" sz="2800" b="1" spc="-94" dirty="0" smtClean="0">
                <a:latin typeface="Arial"/>
              </a:rPr>
              <a:t>. LAB </a:t>
            </a:r>
            <a:endParaRPr lang="en-US" sz="2800" b="1" spc="-94" dirty="0">
              <a:latin typeface="Arial"/>
            </a:endParaRPr>
          </a:p>
        </p:txBody>
      </p:sp>
      <p:sp>
        <p:nvSpPr>
          <p:cNvPr id="5" name="Rectangle 151"/>
          <p:cNvSpPr txBox="1">
            <a:spLocks noChangeArrowheads="1"/>
          </p:cNvSpPr>
          <p:nvPr/>
        </p:nvSpPr>
        <p:spPr bwMode="auto">
          <a:xfrm>
            <a:off x="0" y="914400"/>
            <a:ext cx="4409722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111125" indent="-111125" eaLnBrk="0" hangingPunct="0">
              <a:lnSpc>
                <a:spcPct val="90000"/>
              </a:lnSpc>
              <a:spcBef>
                <a:spcPct val="20000"/>
              </a:spcBef>
            </a:pPr>
            <a:r>
              <a:rPr lang="en-US" altLang="ko-KR" b="1" dirty="0" smtClean="0">
                <a:latin typeface="Arial"/>
                <a:cs typeface="Arial"/>
              </a:rPr>
              <a:t>Objective:</a:t>
            </a:r>
          </a:p>
          <a:p>
            <a:pPr marL="169863" indent="-169863">
              <a:lnSpc>
                <a:spcPct val="90000"/>
              </a:lnSpc>
              <a:spcBef>
                <a:spcPct val="20000"/>
              </a:spcBef>
              <a:buFont typeface="Arial"/>
              <a:buChar char="•"/>
            </a:pPr>
            <a:r>
              <a:rPr lang="en-US" altLang="ko-KR" kern="0" dirty="0" smtClean="0">
                <a:latin typeface="Arial"/>
                <a:cs typeface="Arial"/>
              </a:rPr>
              <a:t>Simulate the field and potential profiles for arbitrarily placed point charges</a:t>
            </a:r>
          </a:p>
          <a:p>
            <a:pPr marL="169863" indent="-169863">
              <a:lnSpc>
                <a:spcPct val="90000"/>
              </a:lnSpc>
              <a:spcBef>
                <a:spcPct val="20000"/>
              </a:spcBef>
              <a:buFont typeface="Arial"/>
              <a:buChar char="•"/>
            </a:pPr>
            <a:endParaRPr lang="en-US" altLang="ko-KR" sz="1200" b="1" dirty="0">
              <a:latin typeface="Arial"/>
              <a:cs typeface="Arial"/>
            </a:endParaRPr>
          </a:p>
          <a:p>
            <a:pPr marL="111125" indent="-111125" eaLnBrk="0" hangingPunct="0">
              <a:lnSpc>
                <a:spcPct val="90000"/>
              </a:lnSpc>
              <a:spcBef>
                <a:spcPct val="20000"/>
              </a:spcBef>
            </a:pPr>
            <a:r>
              <a:rPr lang="en-US" altLang="ko-KR" b="1" dirty="0" smtClean="0">
                <a:latin typeface="Arial"/>
                <a:cs typeface="Arial"/>
              </a:rPr>
              <a:t>Platform of Development:</a:t>
            </a:r>
          </a:p>
          <a:p>
            <a:pPr marL="169863" indent="-169863">
              <a:lnSpc>
                <a:spcPct val="90000"/>
              </a:lnSpc>
              <a:spcBef>
                <a:spcPct val="20000"/>
              </a:spcBef>
              <a:buFont typeface="Arial"/>
              <a:buChar char="•"/>
            </a:pPr>
            <a:r>
              <a:rPr lang="en-US" kern="0" dirty="0" smtClean="0">
                <a:latin typeface="Arial"/>
                <a:cs typeface="Arial"/>
              </a:rPr>
              <a:t>C++ and FDM/Aztec Linear Solver </a:t>
            </a:r>
          </a:p>
          <a:p>
            <a:pPr marL="169863" lvl="0" indent="-169863">
              <a:lnSpc>
                <a:spcPct val="90000"/>
              </a:lnSpc>
              <a:spcBef>
                <a:spcPct val="20000"/>
              </a:spcBef>
              <a:defRPr/>
            </a:pPr>
            <a:endParaRPr lang="en-US" sz="1200" b="1" kern="0" dirty="0">
              <a:latin typeface="Arial"/>
              <a:cs typeface="Arial"/>
            </a:endParaRPr>
          </a:p>
          <a:p>
            <a:pPr marL="169863" lvl="0" indent="-169863">
              <a:lnSpc>
                <a:spcPct val="90000"/>
              </a:lnSpc>
              <a:spcBef>
                <a:spcPct val="20000"/>
              </a:spcBef>
              <a:defRPr/>
            </a:pPr>
            <a:r>
              <a:rPr lang="en-US" b="1" kern="0" dirty="0" smtClean="0">
                <a:latin typeface="Arial"/>
                <a:cs typeface="Arial"/>
              </a:rPr>
              <a:t>Features:</a:t>
            </a:r>
            <a:endParaRPr lang="en-US" kern="0" dirty="0" smtClean="0">
              <a:latin typeface="Arial"/>
              <a:cs typeface="Arial"/>
            </a:endParaRPr>
          </a:p>
          <a:p>
            <a:pPr marL="173038" indent="-173038">
              <a:lnSpc>
                <a:spcPct val="90000"/>
              </a:lnSpc>
              <a:spcBef>
                <a:spcPct val="20000"/>
              </a:spcBef>
              <a:buFont typeface="Arial"/>
              <a:buChar char="•"/>
            </a:pPr>
            <a:r>
              <a:rPr lang="en-US" kern="0" dirty="0" smtClean="0">
                <a:latin typeface="Arial"/>
                <a:cs typeface="Arial"/>
              </a:rPr>
              <a:t>Solve 2D Poisson Equations</a:t>
            </a:r>
          </a:p>
          <a:p>
            <a:pPr marL="173038" indent="-173038">
              <a:lnSpc>
                <a:spcPct val="90000"/>
              </a:lnSpc>
              <a:spcBef>
                <a:spcPct val="20000"/>
              </a:spcBef>
              <a:buFont typeface="Arial"/>
              <a:buChar char="•"/>
            </a:pPr>
            <a:endParaRPr lang="en-US" sz="1200" kern="0" dirty="0" smtClean="0">
              <a:latin typeface="Arial"/>
              <a:cs typeface="Arial"/>
            </a:endParaRPr>
          </a:p>
          <a:p>
            <a:pPr lvl="0">
              <a:lnSpc>
                <a:spcPct val="90000"/>
              </a:lnSpc>
              <a:spcBef>
                <a:spcPct val="20000"/>
              </a:spcBef>
            </a:pPr>
            <a:r>
              <a:rPr lang="en-US" b="1" kern="0" dirty="0" smtClean="0">
                <a:latin typeface="Arial"/>
                <a:cs typeface="Arial"/>
              </a:rPr>
              <a:t>Target of classes:</a:t>
            </a:r>
            <a:endParaRPr lang="en-US" kern="0" dirty="0">
              <a:latin typeface="Arial"/>
              <a:cs typeface="Arial"/>
            </a:endParaRPr>
          </a:p>
          <a:p>
            <a:pPr marL="169863" indent="-169863">
              <a:lnSpc>
                <a:spcPct val="90000"/>
              </a:lnSpc>
              <a:spcBef>
                <a:spcPct val="20000"/>
              </a:spcBef>
              <a:buFont typeface="Arial"/>
              <a:buChar char="•"/>
            </a:pPr>
            <a:r>
              <a:rPr lang="en-US" kern="0" dirty="0" smtClean="0">
                <a:latin typeface="Arial"/>
                <a:cs typeface="Arial"/>
              </a:rPr>
              <a:t>Fundamentals of Physics</a:t>
            </a:r>
          </a:p>
          <a:p>
            <a:pPr marL="169863" indent="-169863">
              <a:lnSpc>
                <a:spcPct val="90000"/>
              </a:lnSpc>
              <a:spcBef>
                <a:spcPct val="20000"/>
              </a:spcBef>
              <a:buFont typeface="Arial"/>
              <a:buChar char="•"/>
            </a:pPr>
            <a:r>
              <a:rPr lang="en-US" kern="0" dirty="0" smtClean="0">
                <a:latin typeface="Arial"/>
                <a:cs typeface="Arial"/>
              </a:rPr>
              <a:t>Fundamentals of Electromagnetic</a:t>
            </a:r>
          </a:p>
        </p:txBody>
      </p:sp>
      <p:cxnSp>
        <p:nvCxnSpPr>
          <p:cNvPr id="6" name="Straight Connector 5"/>
          <p:cNvCxnSpPr/>
          <p:nvPr/>
        </p:nvCxnSpPr>
        <p:spPr>
          <a:xfrm rot="5400000">
            <a:off x="1294606" y="3777846"/>
            <a:ext cx="5943600" cy="1588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9698" name="Picture 2" descr="https://nano.edison.re.kr/edison-portlet/file/electricfieldLAB_33/20140217005849_990_404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960948" y="1295400"/>
            <a:ext cx="2802052" cy="2856536"/>
          </a:xfrm>
          <a:prstGeom prst="rect">
            <a:avLst/>
          </a:prstGeom>
          <a:noFill/>
        </p:spPr>
      </p:pic>
      <p:pic>
        <p:nvPicPr>
          <p:cNvPr id="29700" name="Picture 4" descr="https://nano.edison.re.kr/edison-portlet/file/electricfieldLAB_33/20140217005849_968_941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971420" y="3997714"/>
            <a:ext cx="2791580" cy="2752726"/>
          </a:xfrm>
          <a:prstGeom prst="rect">
            <a:avLst/>
          </a:prstGeom>
          <a:noFill/>
        </p:spPr>
      </p:pic>
      <p:sp>
        <p:nvSpPr>
          <p:cNvPr id="10" name="Rectangle 151"/>
          <p:cNvSpPr txBox="1">
            <a:spLocks noChangeArrowheads="1"/>
          </p:cNvSpPr>
          <p:nvPr/>
        </p:nvSpPr>
        <p:spPr bwMode="auto">
          <a:xfrm>
            <a:off x="4309673" y="897569"/>
            <a:ext cx="3615127" cy="397831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169863" indent="-169863">
              <a:lnSpc>
                <a:spcPct val="90000"/>
              </a:lnSpc>
              <a:spcBef>
                <a:spcPct val="20000"/>
              </a:spcBef>
            </a:pPr>
            <a:r>
              <a:rPr lang="en-US" b="1" kern="0" dirty="0" smtClean="0">
                <a:solidFill>
                  <a:srgbClr val="FF0000"/>
                </a:solidFill>
                <a:latin typeface="Arial"/>
                <a:cs typeface="Arial"/>
              </a:rPr>
              <a:t>Two point charges: +1/-1 (C)</a:t>
            </a:r>
            <a:endParaRPr lang="en-US" kern="0" dirty="0" smtClean="0">
              <a:solidFill>
                <a:srgbClr val="FF0000"/>
              </a:solidFill>
              <a:latin typeface="Arial"/>
              <a:cs typeface="Arial"/>
            </a:endParaRPr>
          </a:p>
          <a:p>
            <a:pPr marL="169863" indent="-169863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endParaRPr lang="en-US" kern="0" dirty="0" smtClean="0">
              <a:solidFill>
                <a:srgbClr val="FF0000"/>
              </a:solidFill>
              <a:latin typeface="+mn-lt"/>
            </a:endParaRPr>
          </a:p>
          <a:p>
            <a:pPr marL="169863" indent="-169863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endParaRPr lang="en-US" kern="0" dirty="0" smtClean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11" name="Rectangle 151"/>
          <p:cNvSpPr txBox="1">
            <a:spLocks noChangeArrowheads="1"/>
          </p:cNvSpPr>
          <p:nvPr/>
        </p:nvSpPr>
        <p:spPr bwMode="auto">
          <a:xfrm>
            <a:off x="4462073" y="2209800"/>
            <a:ext cx="1481527" cy="609600"/>
          </a:xfrm>
          <a:prstGeom prst="rect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169863" indent="-169863" algn="ctr">
              <a:lnSpc>
                <a:spcPct val="90000"/>
              </a:lnSpc>
              <a:spcBef>
                <a:spcPct val="20000"/>
              </a:spcBef>
            </a:pPr>
            <a:r>
              <a:rPr lang="en-US" sz="1600" kern="0" dirty="0" err="1" smtClean="0">
                <a:solidFill>
                  <a:srgbClr val="FF0000"/>
                </a:solidFill>
                <a:latin typeface="Arial"/>
                <a:cs typeface="Arial"/>
              </a:rPr>
              <a:t>Equi</a:t>
            </a:r>
            <a:r>
              <a:rPr lang="en-US" sz="1600" kern="0" dirty="0" smtClean="0">
                <a:solidFill>
                  <a:srgbClr val="FF0000"/>
                </a:solidFill>
                <a:latin typeface="Arial"/>
                <a:cs typeface="Arial"/>
              </a:rPr>
              <a:t>-potential</a:t>
            </a:r>
          </a:p>
          <a:p>
            <a:pPr marL="169863" indent="-169863" algn="ctr">
              <a:lnSpc>
                <a:spcPct val="90000"/>
              </a:lnSpc>
              <a:spcBef>
                <a:spcPct val="20000"/>
              </a:spcBef>
            </a:pPr>
            <a:r>
              <a:rPr lang="en-US" sz="1600" kern="0" dirty="0" smtClean="0">
                <a:solidFill>
                  <a:srgbClr val="FF0000"/>
                </a:solidFill>
                <a:latin typeface="Arial"/>
                <a:cs typeface="Arial"/>
              </a:rPr>
              <a:t>Contours</a:t>
            </a:r>
            <a:endParaRPr lang="en-US" sz="1600" kern="0" dirty="0" smtClean="0">
              <a:solidFill>
                <a:srgbClr val="FF0000"/>
              </a:solidFill>
              <a:latin typeface="+mn-lt"/>
            </a:endParaRPr>
          </a:p>
          <a:p>
            <a:pPr marL="169863" indent="-169863" algn="ctr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endParaRPr lang="en-US" sz="1600" kern="0" dirty="0" smtClean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14" name="Rectangle 151"/>
          <p:cNvSpPr txBox="1">
            <a:spLocks noChangeArrowheads="1"/>
          </p:cNvSpPr>
          <p:nvPr/>
        </p:nvSpPr>
        <p:spPr bwMode="auto">
          <a:xfrm>
            <a:off x="4462073" y="4724400"/>
            <a:ext cx="1481527" cy="609600"/>
          </a:xfrm>
          <a:prstGeom prst="rect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169863" indent="-169863" algn="ctr">
              <a:lnSpc>
                <a:spcPct val="90000"/>
              </a:lnSpc>
              <a:spcBef>
                <a:spcPct val="20000"/>
              </a:spcBef>
            </a:pPr>
            <a:r>
              <a:rPr lang="en-US" sz="1600" kern="0" dirty="0" smtClean="0">
                <a:solidFill>
                  <a:srgbClr val="FF0000"/>
                </a:solidFill>
                <a:latin typeface="Arial"/>
                <a:cs typeface="Arial"/>
              </a:rPr>
              <a:t>Electric</a:t>
            </a:r>
          </a:p>
          <a:p>
            <a:pPr marL="169863" indent="-169863" algn="ctr">
              <a:lnSpc>
                <a:spcPct val="90000"/>
              </a:lnSpc>
              <a:spcBef>
                <a:spcPct val="20000"/>
              </a:spcBef>
            </a:pPr>
            <a:r>
              <a:rPr lang="en-US" sz="1600" kern="0" dirty="0" smtClean="0">
                <a:solidFill>
                  <a:srgbClr val="FF0000"/>
                </a:solidFill>
                <a:latin typeface="Arial"/>
                <a:cs typeface="Arial"/>
              </a:rPr>
              <a:t>Fields</a:t>
            </a:r>
            <a:endParaRPr lang="en-US" sz="1600" kern="0" dirty="0" smtClean="0">
              <a:solidFill>
                <a:srgbClr val="FF0000"/>
              </a:solidFill>
              <a:latin typeface="+mn-lt"/>
            </a:endParaRPr>
          </a:p>
          <a:p>
            <a:pPr marL="169863" indent="-169863" algn="ctr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endParaRPr lang="en-US" sz="1600" kern="0" dirty="0" smtClean="0">
              <a:solidFill>
                <a:srgbClr val="FF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86150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76199" y="101024"/>
            <a:ext cx="8053516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3148"/>
              </a:spcAft>
            </a:pPr>
            <a:r>
              <a:rPr lang="en-US" sz="3000" b="1" spc="-94" dirty="0" smtClean="0">
                <a:latin typeface="Arial"/>
                <a:cs typeface="Arial"/>
              </a:rPr>
              <a:t>Technology-Computer-Aided-Design</a:t>
            </a:r>
            <a:endParaRPr lang="en-US" sz="3000" b="1" spc="-94" dirty="0">
              <a:latin typeface="Arial"/>
              <a:cs typeface="Arial"/>
            </a:endParaRPr>
          </a:p>
        </p:txBody>
      </p:sp>
      <p:sp>
        <p:nvSpPr>
          <p:cNvPr id="6" name="Rectangle 20"/>
          <p:cNvSpPr>
            <a:spLocks noChangeArrowheads="1"/>
          </p:cNvSpPr>
          <p:nvPr/>
        </p:nvSpPr>
        <p:spPr bwMode="auto">
          <a:xfrm>
            <a:off x="76200" y="898614"/>
            <a:ext cx="9067800" cy="26827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marL="111125" indent="-111125" eaLnBrk="0" hangingPunct="0">
              <a:tabLst>
                <a:tab pos="111125" algn="l"/>
              </a:tabLst>
            </a:pPr>
            <a:r>
              <a:rPr lang="en-US" sz="2000" b="1" dirty="0" smtClean="0">
                <a:latin typeface="Arial"/>
                <a:cs typeface="Arial"/>
              </a:rPr>
              <a:t>TCAD?</a:t>
            </a:r>
            <a:endParaRPr lang="en-US" sz="2000" b="1" dirty="0" smtClean="0">
              <a:latin typeface="Arial"/>
              <a:cs typeface="Arial"/>
            </a:endParaRPr>
          </a:p>
          <a:p>
            <a:pPr marL="168275" indent="-168275">
              <a:lnSpc>
                <a:spcPct val="90000"/>
              </a:lnSpc>
              <a:spcBef>
                <a:spcPct val="20000"/>
              </a:spcBef>
              <a:buFontTx/>
              <a:buChar char="•"/>
              <a:tabLst>
                <a:tab pos="173038" algn="l"/>
              </a:tabLst>
            </a:pPr>
            <a:r>
              <a:rPr lang="en-US" sz="2000" dirty="0" smtClean="0">
                <a:latin typeface="Arial"/>
                <a:cs typeface="Arial"/>
              </a:rPr>
              <a:t>Group of tools</a:t>
            </a:r>
          </a:p>
          <a:p>
            <a:pPr>
              <a:lnSpc>
                <a:spcPct val="90000"/>
              </a:lnSpc>
              <a:spcBef>
                <a:spcPct val="20000"/>
              </a:spcBef>
              <a:tabLst>
                <a:tab pos="173038" algn="l"/>
              </a:tabLst>
            </a:pP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smtClean="0">
                <a:latin typeface="Arial"/>
                <a:cs typeface="Arial"/>
              </a:rPr>
              <a:t>  - Predict “real world” by computing, critical to save time/money/manpower etc.</a:t>
            </a:r>
            <a:endParaRPr lang="en-US" sz="2000" dirty="0" smtClean="0">
              <a:latin typeface="Arial"/>
              <a:ea typeface="Arial" charset="0"/>
              <a:cs typeface="Arial"/>
            </a:endParaRPr>
          </a:p>
          <a:p>
            <a:pPr marL="168275" indent="-168275">
              <a:lnSpc>
                <a:spcPct val="90000"/>
              </a:lnSpc>
              <a:spcBef>
                <a:spcPct val="20000"/>
              </a:spcBef>
              <a:buFontTx/>
              <a:buChar char="•"/>
              <a:tabLst>
                <a:tab pos="173038" algn="l"/>
              </a:tabLst>
            </a:pPr>
            <a:r>
              <a:rPr lang="en-US" sz="2000" dirty="0" smtClean="0">
                <a:latin typeface="Arial"/>
                <a:ea typeface="Arial" charset="0"/>
                <a:cs typeface="Arial"/>
              </a:rPr>
              <a:t>Large-scale problems in various fields of science</a:t>
            </a:r>
          </a:p>
          <a:p>
            <a:pPr>
              <a:lnSpc>
                <a:spcPct val="90000"/>
              </a:lnSpc>
              <a:spcBef>
                <a:spcPct val="20000"/>
              </a:spcBef>
              <a:tabLst>
                <a:tab pos="173038" algn="l"/>
              </a:tabLst>
            </a:pPr>
            <a:r>
              <a:rPr lang="en-US" sz="2000" dirty="0" smtClean="0">
                <a:latin typeface="Arial"/>
                <a:ea typeface="Arial" charset="0"/>
                <a:cs typeface="Arial"/>
              </a:rPr>
              <a:t>   - With aids of HPC. </a:t>
            </a:r>
            <a:r>
              <a:rPr lang="en-US" sz="2000" dirty="0" smtClean="0">
                <a:latin typeface="Arial"/>
                <a:ea typeface="Arial" charset="0"/>
                <a:cs typeface="Arial"/>
              </a:rPr>
              <a:t>“Computational Science” now “an area of research”</a:t>
            </a:r>
          </a:p>
          <a:p>
            <a:pPr>
              <a:lnSpc>
                <a:spcPct val="90000"/>
              </a:lnSpc>
              <a:spcBef>
                <a:spcPct val="20000"/>
              </a:spcBef>
              <a:tabLst>
                <a:tab pos="173038" algn="l"/>
              </a:tabLst>
            </a:pPr>
            <a:endParaRPr lang="en-US" dirty="0" smtClean="0">
              <a:latin typeface="Arial"/>
              <a:cs typeface="Arial"/>
            </a:endParaRPr>
          </a:p>
          <a:p>
            <a:pPr marL="111125" indent="-111125" eaLnBrk="0" hangingPunct="0">
              <a:tabLst>
                <a:tab pos="111125" algn="l"/>
              </a:tabLst>
            </a:pPr>
            <a:r>
              <a:rPr lang="en-US" sz="2000" b="1" dirty="0" smtClean="0">
                <a:solidFill>
                  <a:srgbClr val="000000"/>
                </a:solidFill>
                <a:latin typeface="Arial"/>
                <a:cs typeface="Arial"/>
              </a:rPr>
              <a:t>If you are a developer and a scientist - OK. I know you’re great, BUT </a:t>
            </a:r>
            <a:endParaRPr lang="en-US" sz="2000" dirty="0" smtClean="0">
              <a:solidFill>
                <a:srgbClr val="000000"/>
              </a:solidFill>
              <a:latin typeface="Arial"/>
              <a:cs typeface="Arial"/>
            </a:endParaRPr>
          </a:p>
          <a:p>
            <a:pPr marL="168275" indent="-168275">
              <a:lnSpc>
                <a:spcPct val="90000"/>
              </a:lnSpc>
              <a:spcBef>
                <a:spcPct val="20000"/>
              </a:spcBef>
              <a:buFontTx/>
              <a:buChar char="•"/>
              <a:tabLst>
                <a:tab pos="173038" algn="l"/>
              </a:tabLst>
            </a:pPr>
            <a:r>
              <a:rPr lang="en-US" sz="2000" dirty="0" smtClean="0">
                <a:latin typeface="Arial"/>
                <a:cs typeface="Arial"/>
              </a:rPr>
              <a:t>Should a person know everything to do modeling/simulation-based research?</a:t>
            </a:r>
          </a:p>
        </p:txBody>
      </p:sp>
      <p:pic>
        <p:nvPicPr>
          <p:cNvPr id="4" name="Picture 3" descr="Screen Shot 2014-04-09 at 10.57.03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3737992"/>
            <a:ext cx="3144504" cy="2586608"/>
          </a:xfrm>
          <a:prstGeom prst="rect">
            <a:avLst/>
          </a:prstGeom>
        </p:spPr>
      </p:pic>
      <p:pic>
        <p:nvPicPr>
          <p:cNvPr id="7" name="Picture 6" descr="Screen Shot 2014-04-09 at 11.01.16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7241" y="3742093"/>
            <a:ext cx="2794997" cy="677507"/>
          </a:xfrm>
          <a:prstGeom prst="rect">
            <a:avLst/>
          </a:prstGeom>
        </p:spPr>
      </p:pic>
      <p:pic>
        <p:nvPicPr>
          <p:cNvPr id="8" name="Picture 7" descr="Screen Shot 2014-04-09 at 11.02.16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885" y="4483809"/>
            <a:ext cx="2794997" cy="204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4890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76199" y="101024"/>
            <a:ext cx="8053516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3148"/>
              </a:spcAft>
            </a:pPr>
            <a:r>
              <a:rPr lang="en-US" sz="3000" b="1" spc="-94" dirty="0" smtClean="0">
                <a:latin typeface="Arial"/>
                <a:cs typeface="Arial"/>
              </a:rPr>
              <a:t>Technology-Computer-Aided-Design</a:t>
            </a:r>
            <a:endParaRPr lang="en-US" sz="3000" b="1" spc="-94" dirty="0">
              <a:latin typeface="Arial"/>
              <a:cs typeface="Arial"/>
            </a:endParaRPr>
          </a:p>
        </p:txBody>
      </p:sp>
      <p:sp>
        <p:nvSpPr>
          <p:cNvPr id="6" name="Rectangle 20"/>
          <p:cNvSpPr>
            <a:spLocks noChangeArrowheads="1"/>
          </p:cNvSpPr>
          <p:nvPr/>
        </p:nvSpPr>
        <p:spPr bwMode="auto">
          <a:xfrm>
            <a:off x="76200" y="898614"/>
            <a:ext cx="9067800" cy="26827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marL="111125" indent="-111125" eaLnBrk="0" hangingPunct="0">
              <a:tabLst>
                <a:tab pos="111125" algn="l"/>
              </a:tabLst>
            </a:pPr>
            <a:r>
              <a:rPr lang="en-US" sz="2000" b="1" dirty="0" smtClean="0">
                <a:latin typeface="Arial"/>
                <a:cs typeface="Arial"/>
              </a:rPr>
              <a:t>TCAD?</a:t>
            </a:r>
            <a:endParaRPr lang="en-US" sz="2000" b="1" dirty="0" smtClean="0">
              <a:latin typeface="Arial"/>
              <a:cs typeface="Arial"/>
            </a:endParaRPr>
          </a:p>
          <a:p>
            <a:pPr marL="168275" indent="-168275">
              <a:lnSpc>
                <a:spcPct val="90000"/>
              </a:lnSpc>
              <a:spcBef>
                <a:spcPct val="20000"/>
              </a:spcBef>
              <a:buFontTx/>
              <a:buChar char="•"/>
              <a:tabLst>
                <a:tab pos="173038" algn="l"/>
              </a:tabLst>
            </a:pPr>
            <a:r>
              <a:rPr lang="en-US" sz="2000" dirty="0" smtClean="0">
                <a:latin typeface="Arial"/>
                <a:cs typeface="Arial"/>
              </a:rPr>
              <a:t>Group of tools</a:t>
            </a:r>
          </a:p>
          <a:p>
            <a:pPr>
              <a:lnSpc>
                <a:spcPct val="90000"/>
              </a:lnSpc>
              <a:spcBef>
                <a:spcPct val="20000"/>
              </a:spcBef>
              <a:tabLst>
                <a:tab pos="173038" algn="l"/>
              </a:tabLst>
            </a:pP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smtClean="0">
                <a:latin typeface="Arial"/>
                <a:cs typeface="Arial"/>
              </a:rPr>
              <a:t>  - Predict “real world” by computing, critical to save time/money/manpower etc.</a:t>
            </a:r>
            <a:endParaRPr lang="en-US" sz="2000" dirty="0" smtClean="0">
              <a:latin typeface="Arial"/>
              <a:ea typeface="Arial" charset="0"/>
              <a:cs typeface="Arial"/>
            </a:endParaRPr>
          </a:p>
          <a:p>
            <a:pPr marL="168275" indent="-168275">
              <a:lnSpc>
                <a:spcPct val="90000"/>
              </a:lnSpc>
              <a:spcBef>
                <a:spcPct val="20000"/>
              </a:spcBef>
              <a:buFontTx/>
              <a:buChar char="•"/>
              <a:tabLst>
                <a:tab pos="173038" algn="l"/>
              </a:tabLst>
            </a:pPr>
            <a:r>
              <a:rPr lang="en-US" sz="2000" dirty="0" smtClean="0">
                <a:latin typeface="Arial"/>
                <a:ea typeface="Arial" charset="0"/>
                <a:cs typeface="Arial"/>
              </a:rPr>
              <a:t>Large-scale problems in various fields of science</a:t>
            </a:r>
          </a:p>
          <a:p>
            <a:pPr>
              <a:lnSpc>
                <a:spcPct val="90000"/>
              </a:lnSpc>
              <a:spcBef>
                <a:spcPct val="20000"/>
              </a:spcBef>
              <a:tabLst>
                <a:tab pos="173038" algn="l"/>
              </a:tabLst>
            </a:pPr>
            <a:r>
              <a:rPr lang="en-US" sz="2000" dirty="0" smtClean="0">
                <a:latin typeface="Arial"/>
                <a:ea typeface="Arial" charset="0"/>
                <a:cs typeface="Arial"/>
              </a:rPr>
              <a:t>   - With aids of HPC. </a:t>
            </a:r>
            <a:r>
              <a:rPr lang="en-US" sz="2000" dirty="0" smtClean="0">
                <a:latin typeface="Arial"/>
                <a:ea typeface="Arial" charset="0"/>
                <a:cs typeface="Arial"/>
              </a:rPr>
              <a:t>“Computational Science” now “an area of research”</a:t>
            </a:r>
          </a:p>
          <a:p>
            <a:pPr>
              <a:lnSpc>
                <a:spcPct val="90000"/>
              </a:lnSpc>
              <a:spcBef>
                <a:spcPct val="20000"/>
              </a:spcBef>
              <a:tabLst>
                <a:tab pos="173038" algn="l"/>
              </a:tabLst>
            </a:pPr>
            <a:endParaRPr lang="en-US" dirty="0" smtClean="0">
              <a:latin typeface="Arial"/>
              <a:cs typeface="Arial"/>
            </a:endParaRPr>
          </a:p>
          <a:p>
            <a:pPr marL="111125" indent="-111125" eaLnBrk="0" hangingPunct="0">
              <a:tabLst>
                <a:tab pos="111125" algn="l"/>
              </a:tabLst>
            </a:pPr>
            <a:r>
              <a:rPr lang="en-US" sz="2000" b="1" dirty="0" smtClean="0">
                <a:solidFill>
                  <a:srgbClr val="000000"/>
                </a:solidFill>
                <a:latin typeface="Arial"/>
                <a:cs typeface="Arial"/>
              </a:rPr>
              <a:t>If you are a developer and a scientist - OK. I know you’re great, BUT </a:t>
            </a:r>
            <a:endParaRPr lang="en-US" sz="2000" dirty="0" smtClean="0">
              <a:solidFill>
                <a:srgbClr val="000000"/>
              </a:solidFill>
              <a:latin typeface="Arial"/>
              <a:cs typeface="Arial"/>
            </a:endParaRPr>
          </a:p>
          <a:p>
            <a:pPr marL="168275" indent="-168275">
              <a:lnSpc>
                <a:spcPct val="90000"/>
              </a:lnSpc>
              <a:spcBef>
                <a:spcPct val="20000"/>
              </a:spcBef>
              <a:buFontTx/>
              <a:buChar char="•"/>
              <a:tabLst>
                <a:tab pos="173038" algn="l"/>
              </a:tabLst>
            </a:pPr>
            <a:r>
              <a:rPr lang="en-US" sz="2000" dirty="0" smtClean="0">
                <a:latin typeface="Arial"/>
                <a:cs typeface="Arial"/>
              </a:rPr>
              <a:t>Should a person know everything to do modeling/simulation-based research?</a:t>
            </a:r>
          </a:p>
        </p:txBody>
      </p:sp>
      <p:pic>
        <p:nvPicPr>
          <p:cNvPr id="4" name="Picture 3" descr="Screen Shot 2014-04-09 at 10.57.03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3737992"/>
            <a:ext cx="3144504" cy="2586608"/>
          </a:xfrm>
          <a:prstGeom prst="rect">
            <a:avLst/>
          </a:prstGeom>
        </p:spPr>
      </p:pic>
      <p:pic>
        <p:nvPicPr>
          <p:cNvPr id="7" name="Picture 6" descr="Screen Shot 2014-04-09 at 11.01.16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7241" y="3742093"/>
            <a:ext cx="2794997" cy="677507"/>
          </a:xfrm>
          <a:prstGeom prst="rect">
            <a:avLst/>
          </a:prstGeom>
        </p:spPr>
      </p:pic>
      <p:pic>
        <p:nvPicPr>
          <p:cNvPr id="8" name="Picture 7" descr="Screen Shot 2014-04-09 at 11.02.16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885" y="4483809"/>
            <a:ext cx="2794997" cy="2045875"/>
          </a:xfrm>
          <a:prstGeom prst="rect">
            <a:avLst/>
          </a:prstGeom>
        </p:spPr>
      </p:pic>
      <p:pic>
        <p:nvPicPr>
          <p:cNvPr id="9" name="Picture 8" descr="Screen Shot 2014-04-09 at 11.05.38 A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600" y="3742093"/>
            <a:ext cx="2667000" cy="1503947"/>
          </a:xfrm>
          <a:prstGeom prst="rect">
            <a:avLst/>
          </a:prstGeom>
        </p:spPr>
      </p:pic>
      <p:pic>
        <p:nvPicPr>
          <p:cNvPr id="10" name="Picture 9" descr="Screen Shot 2014-04-09 at 11.06.57 A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2841" y="5257800"/>
            <a:ext cx="2672186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4890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76199" y="101024"/>
            <a:ext cx="8053516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3148"/>
              </a:spcAft>
            </a:pPr>
            <a:r>
              <a:rPr lang="en-US" sz="3000" b="1" spc="-94" dirty="0" smtClean="0">
                <a:latin typeface="Arial"/>
                <a:cs typeface="Arial"/>
              </a:rPr>
              <a:t>Technology-Computer-Aided-Design</a:t>
            </a:r>
            <a:endParaRPr lang="en-US" sz="3000" b="1" spc="-94" dirty="0">
              <a:latin typeface="Arial"/>
              <a:cs typeface="Arial"/>
            </a:endParaRPr>
          </a:p>
        </p:txBody>
      </p:sp>
      <p:sp>
        <p:nvSpPr>
          <p:cNvPr id="6" name="Rectangle 20"/>
          <p:cNvSpPr>
            <a:spLocks noChangeArrowheads="1"/>
          </p:cNvSpPr>
          <p:nvPr/>
        </p:nvSpPr>
        <p:spPr bwMode="auto">
          <a:xfrm>
            <a:off x="76200" y="898614"/>
            <a:ext cx="9067800" cy="26827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marL="111125" indent="-111125" eaLnBrk="0" hangingPunct="0">
              <a:tabLst>
                <a:tab pos="111125" algn="l"/>
              </a:tabLst>
            </a:pPr>
            <a:r>
              <a:rPr lang="en-US" sz="2000" b="1" dirty="0" smtClean="0">
                <a:latin typeface="Arial"/>
                <a:cs typeface="Arial"/>
              </a:rPr>
              <a:t>TCAD?</a:t>
            </a:r>
            <a:endParaRPr lang="en-US" sz="2000" b="1" dirty="0" smtClean="0">
              <a:latin typeface="Arial"/>
              <a:cs typeface="Arial"/>
            </a:endParaRPr>
          </a:p>
          <a:p>
            <a:pPr marL="168275" indent="-168275">
              <a:lnSpc>
                <a:spcPct val="90000"/>
              </a:lnSpc>
              <a:spcBef>
                <a:spcPct val="20000"/>
              </a:spcBef>
              <a:buFontTx/>
              <a:buChar char="•"/>
              <a:tabLst>
                <a:tab pos="173038" algn="l"/>
              </a:tabLst>
            </a:pPr>
            <a:r>
              <a:rPr lang="en-US" sz="2000" dirty="0" smtClean="0">
                <a:latin typeface="Arial"/>
                <a:cs typeface="Arial"/>
              </a:rPr>
              <a:t>Group of tools</a:t>
            </a:r>
          </a:p>
          <a:p>
            <a:pPr>
              <a:lnSpc>
                <a:spcPct val="90000"/>
              </a:lnSpc>
              <a:spcBef>
                <a:spcPct val="20000"/>
              </a:spcBef>
              <a:tabLst>
                <a:tab pos="173038" algn="l"/>
              </a:tabLst>
            </a:pP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smtClean="0">
                <a:latin typeface="Arial"/>
                <a:cs typeface="Arial"/>
              </a:rPr>
              <a:t>  - Predict “real world” by computing, critical to save time/money/manpower etc.</a:t>
            </a:r>
            <a:endParaRPr lang="en-US" sz="2000" dirty="0" smtClean="0">
              <a:latin typeface="Arial"/>
              <a:ea typeface="Arial" charset="0"/>
              <a:cs typeface="Arial"/>
            </a:endParaRPr>
          </a:p>
          <a:p>
            <a:pPr marL="168275" indent="-168275">
              <a:lnSpc>
                <a:spcPct val="90000"/>
              </a:lnSpc>
              <a:spcBef>
                <a:spcPct val="20000"/>
              </a:spcBef>
              <a:buFontTx/>
              <a:buChar char="•"/>
              <a:tabLst>
                <a:tab pos="173038" algn="l"/>
              </a:tabLst>
            </a:pPr>
            <a:r>
              <a:rPr lang="en-US" sz="2000" dirty="0" smtClean="0">
                <a:latin typeface="Arial"/>
                <a:ea typeface="Arial" charset="0"/>
                <a:cs typeface="Arial"/>
              </a:rPr>
              <a:t>Large-scale problems in various fields of science</a:t>
            </a:r>
          </a:p>
          <a:p>
            <a:pPr>
              <a:lnSpc>
                <a:spcPct val="90000"/>
              </a:lnSpc>
              <a:spcBef>
                <a:spcPct val="20000"/>
              </a:spcBef>
              <a:tabLst>
                <a:tab pos="173038" algn="l"/>
              </a:tabLst>
            </a:pPr>
            <a:r>
              <a:rPr lang="en-US" sz="2000" dirty="0" smtClean="0">
                <a:latin typeface="Arial"/>
                <a:ea typeface="Arial" charset="0"/>
                <a:cs typeface="Arial"/>
              </a:rPr>
              <a:t>   - With aids of HPC. </a:t>
            </a:r>
            <a:r>
              <a:rPr lang="en-US" sz="2000" dirty="0" smtClean="0">
                <a:latin typeface="Arial"/>
                <a:ea typeface="Arial" charset="0"/>
                <a:cs typeface="Arial"/>
              </a:rPr>
              <a:t>“Computational Science” now “an area of research”</a:t>
            </a:r>
          </a:p>
          <a:p>
            <a:pPr>
              <a:lnSpc>
                <a:spcPct val="90000"/>
              </a:lnSpc>
              <a:spcBef>
                <a:spcPct val="20000"/>
              </a:spcBef>
              <a:tabLst>
                <a:tab pos="173038" algn="l"/>
              </a:tabLst>
            </a:pPr>
            <a:endParaRPr lang="en-US" dirty="0" smtClean="0">
              <a:latin typeface="Arial"/>
              <a:cs typeface="Arial"/>
            </a:endParaRPr>
          </a:p>
          <a:p>
            <a:pPr marL="111125" indent="-111125" eaLnBrk="0" hangingPunct="0">
              <a:tabLst>
                <a:tab pos="111125" algn="l"/>
              </a:tabLst>
            </a:pPr>
            <a:r>
              <a:rPr lang="en-US" sz="2000" b="1" dirty="0" smtClean="0">
                <a:solidFill>
                  <a:srgbClr val="000000"/>
                </a:solidFill>
                <a:latin typeface="Arial"/>
                <a:cs typeface="Arial"/>
              </a:rPr>
              <a:t>If you are a developer and a scientist - OK. I know you’re great, BUT </a:t>
            </a:r>
            <a:endParaRPr lang="en-US" sz="2000" dirty="0" smtClean="0">
              <a:solidFill>
                <a:srgbClr val="000000"/>
              </a:solidFill>
              <a:latin typeface="Arial"/>
              <a:cs typeface="Arial"/>
            </a:endParaRPr>
          </a:p>
          <a:p>
            <a:pPr marL="168275" indent="-168275">
              <a:lnSpc>
                <a:spcPct val="90000"/>
              </a:lnSpc>
              <a:spcBef>
                <a:spcPct val="20000"/>
              </a:spcBef>
              <a:buFontTx/>
              <a:buChar char="•"/>
              <a:tabLst>
                <a:tab pos="173038" algn="l"/>
              </a:tabLst>
            </a:pPr>
            <a:r>
              <a:rPr lang="en-US" sz="2000" dirty="0" smtClean="0">
                <a:latin typeface="Arial"/>
                <a:cs typeface="Arial"/>
              </a:rPr>
              <a:t>Should a person know everything to do modeling/simulation-based research?</a:t>
            </a:r>
          </a:p>
        </p:txBody>
      </p:sp>
      <p:sp>
        <p:nvSpPr>
          <p:cNvPr id="11" name="Rectangle 20"/>
          <p:cNvSpPr>
            <a:spLocks noChangeArrowheads="1"/>
          </p:cNvSpPr>
          <p:nvPr/>
        </p:nvSpPr>
        <p:spPr bwMode="auto">
          <a:xfrm>
            <a:off x="381000" y="4267200"/>
            <a:ext cx="8382000" cy="1420902"/>
          </a:xfrm>
          <a:prstGeom prst="rect">
            <a:avLst/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marL="111125" indent="-111125" eaLnBrk="0" hangingPunct="0">
              <a:tabLst>
                <a:tab pos="111125" algn="l"/>
              </a:tabLst>
            </a:pPr>
            <a:r>
              <a:rPr lang="en-US" sz="2000" b="1" dirty="0" smtClean="0">
                <a:solidFill>
                  <a:schemeClr val="bg1"/>
                </a:solidFill>
                <a:latin typeface="Arial"/>
                <a:cs typeface="Arial"/>
              </a:rPr>
              <a:t>Why don’t we make people a bit happier?</a:t>
            </a:r>
            <a:endParaRPr lang="en-US" sz="2000" b="1" dirty="0" smtClean="0">
              <a:solidFill>
                <a:schemeClr val="bg1"/>
              </a:solidFill>
              <a:latin typeface="Arial"/>
              <a:cs typeface="Arial"/>
            </a:endParaRPr>
          </a:p>
          <a:p>
            <a:pPr marL="168275" indent="-168275">
              <a:lnSpc>
                <a:spcPct val="90000"/>
              </a:lnSpc>
              <a:spcBef>
                <a:spcPct val="20000"/>
              </a:spcBef>
              <a:buFontTx/>
              <a:buChar char="•"/>
              <a:tabLst>
                <a:tab pos="173038" algn="l"/>
              </a:tabLst>
            </a:pPr>
            <a:r>
              <a:rPr lang="en-US" sz="2000" dirty="0" smtClean="0">
                <a:solidFill>
                  <a:schemeClr val="bg1"/>
                </a:solidFill>
                <a:latin typeface="Arial"/>
                <a:cs typeface="Arial"/>
              </a:rPr>
              <a:t>Easy Access to Simulations</a:t>
            </a:r>
            <a:endParaRPr lang="en-US" sz="2000" dirty="0" smtClean="0">
              <a:solidFill>
                <a:schemeClr val="bg1"/>
              </a:solidFill>
              <a:latin typeface="Arial"/>
              <a:ea typeface="Arial" charset="0"/>
              <a:cs typeface="Arial"/>
            </a:endParaRPr>
          </a:p>
          <a:p>
            <a:pPr marL="168275" indent="-168275">
              <a:lnSpc>
                <a:spcPct val="90000"/>
              </a:lnSpc>
              <a:spcBef>
                <a:spcPct val="20000"/>
              </a:spcBef>
              <a:buFontTx/>
              <a:buChar char="•"/>
              <a:tabLst>
                <a:tab pos="173038" algn="l"/>
              </a:tabLst>
            </a:pPr>
            <a:r>
              <a:rPr lang="en-US" sz="2000" dirty="0" smtClean="0">
                <a:solidFill>
                  <a:schemeClr val="bg1"/>
                </a:solidFill>
                <a:latin typeface="Arial"/>
                <a:ea typeface="Arial" charset="0"/>
                <a:cs typeface="Arial"/>
              </a:rPr>
              <a:t>Efficiency of Learning – Let people experience interactively!</a:t>
            </a:r>
            <a:endParaRPr lang="en-US" sz="2000" dirty="0" smtClean="0">
              <a:solidFill>
                <a:schemeClr val="bg1"/>
              </a:solidFill>
              <a:latin typeface="Arial"/>
              <a:ea typeface="Arial" charset="0"/>
              <a:cs typeface="Arial"/>
            </a:endParaRPr>
          </a:p>
          <a:p>
            <a:pPr marL="168275" indent="-168275">
              <a:lnSpc>
                <a:spcPct val="90000"/>
              </a:lnSpc>
              <a:spcBef>
                <a:spcPct val="20000"/>
              </a:spcBef>
              <a:buFontTx/>
              <a:buChar char="•"/>
              <a:tabLst>
                <a:tab pos="173038" algn="l"/>
              </a:tabLst>
            </a:pPr>
            <a:r>
              <a:rPr lang="en-US" sz="2000" dirty="0" smtClean="0">
                <a:solidFill>
                  <a:schemeClr val="bg1"/>
                </a:solidFill>
                <a:latin typeface="Arial"/>
                <a:cs typeface="Arial"/>
              </a:rPr>
              <a:t>Strong motivation to “Take the pain” for learning all the technical details</a:t>
            </a:r>
          </a:p>
        </p:txBody>
      </p:sp>
    </p:spTree>
    <p:extLst>
      <p:ext uri="{BB962C8B-B14F-4D97-AF65-F5344CB8AC3E}">
        <p14:creationId xmlns:p14="http://schemas.microsoft.com/office/powerpoint/2010/main" val="36876071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76199" y="101024"/>
            <a:ext cx="8053516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3148"/>
              </a:spcAft>
            </a:pPr>
            <a:r>
              <a:rPr lang="en-US" sz="3000" b="1" spc="-94" dirty="0" smtClean="0">
                <a:latin typeface="Arial"/>
                <a:cs typeface="Arial"/>
              </a:rPr>
              <a:t>Science Gateway: The EDISON Project</a:t>
            </a:r>
            <a:endParaRPr lang="en-US" sz="3000" b="1" spc="-94" dirty="0">
              <a:latin typeface="Arial"/>
              <a:cs typeface="Arial"/>
            </a:endParaRPr>
          </a:p>
        </p:txBody>
      </p:sp>
      <p:sp>
        <p:nvSpPr>
          <p:cNvPr id="6" name="Rectangle 20"/>
          <p:cNvSpPr>
            <a:spLocks noChangeArrowheads="1"/>
          </p:cNvSpPr>
          <p:nvPr/>
        </p:nvSpPr>
        <p:spPr bwMode="auto">
          <a:xfrm>
            <a:off x="0" y="1712055"/>
            <a:ext cx="9067800" cy="26453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marL="111125" indent="-111125" eaLnBrk="0" hangingPunct="0">
              <a:tabLst>
                <a:tab pos="111125" algn="l"/>
              </a:tabLst>
            </a:pPr>
            <a:r>
              <a:rPr lang="en-US" sz="2000" b="1" dirty="0" smtClean="0">
                <a:latin typeface="Arial"/>
                <a:cs typeface="Arial"/>
              </a:rPr>
              <a:t>Initiation of the EDISON Project</a:t>
            </a:r>
          </a:p>
          <a:p>
            <a:pPr marL="111125" indent="-111125" eaLnBrk="0" hangingPunct="0">
              <a:tabLst>
                <a:tab pos="111125" algn="l"/>
              </a:tabLst>
            </a:pPr>
            <a:r>
              <a:rPr lang="en-US" sz="2000" b="1" dirty="0" smtClean="0">
                <a:latin typeface="Arial"/>
                <a:cs typeface="Arial"/>
              </a:rPr>
              <a:t>(</a:t>
            </a:r>
            <a:r>
              <a:rPr lang="en-US" sz="2000" b="1" dirty="0" err="1" smtClean="0">
                <a:latin typeface="Arial"/>
                <a:cs typeface="Arial"/>
              </a:rPr>
              <a:t>ED</a:t>
            </a:r>
            <a:r>
              <a:rPr lang="en-US" sz="2000" dirty="0" err="1" smtClean="0">
                <a:latin typeface="Arial"/>
                <a:cs typeface="Arial"/>
              </a:rPr>
              <a:t>ucation</a:t>
            </a:r>
            <a:r>
              <a:rPr lang="en-US" sz="2000" dirty="0" smtClean="0">
                <a:latin typeface="Arial"/>
                <a:cs typeface="Arial"/>
              </a:rPr>
              <a:t>-research </a:t>
            </a:r>
            <a:r>
              <a:rPr lang="en-US" sz="2000" b="1" dirty="0" smtClean="0">
                <a:latin typeface="Arial"/>
                <a:cs typeface="Arial"/>
              </a:rPr>
              <a:t>I</a:t>
            </a:r>
            <a:r>
              <a:rPr lang="en-US" sz="2000" dirty="0" smtClean="0">
                <a:latin typeface="Arial"/>
                <a:cs typeface="Arial"/>
              </a:rPr>
              <a:t>ntegration through </a:t>
            </a:r>
            <a:r>
              <a:rPr lang="en-US" sz="2000" b="1" dirty="0" smtClean="0">
                <a:latin typeface="Arial"/>
                <a:cs typeface="Arial"/>
              </a:rPr>
              <a:t>S</a:t>
            </a:r>
            <a:r>
              <a:rPr lang="en-US" sz="2000" dirty="0" smtClean="0">
                <a:latin typeface="Arial"/>
                <a:cs typeface="Arial"/>
              </a:rPr>
              <a:t>imulation </a:t>
            </a:r>
            <a:r>
              <a:rPr lang="en-US" sz="2000" b="1" dirty="0">
                <a:latin typeface="Arial"/>
                <a:cs typeface="Arial"/>
              </a:rPr>
              <a:t>O</a:t>
            </a:r>
            <a:r>
              <a:rPr lang="en-US" sz="2000" dirty="0" smtClean="0">
                <a:latin typeface="Arial"/>
                <a:cs typeface="Arial"/>
              </a:rPr>
              <a:t>n the </a:t>
            </a:r>
            <a:r>
              <a:rPr lang="en-US" sz="2000" b="1" dirty="0" smtClean="0">
                <a:latin typeface="Arial"/>
                <a:cs typeface="Arial"/>
              </a:rPr>
              <a:t>N</a:t>
            </a:r>
            <a:r>
              <a:rPr lang="en-US" sz="2000" dirty="0" smtClean="0">
                <a:latin typeface="Arial"/>
                <a:cs typeface="Arial"/>
              </a:rPr>
              <a:t>et</a:t>
            </a:r>
            <a:r>
              <a:rPr lang="en-US" sz="2000" b="1" dirty="0" smtClean="0">
                <a:latin typeface="Arial"/>
                <a:cs typeface="Arial"/>
              </a:rPr>
              <a:t>)</a:t>
            </a:r>
            <a:endParaRPr lang="en-US" sz="2000" dirty="0" smtClean="0">
              <a:latin typeface="Arial"/>
              <a:cs typeface="Arial"/>
            </a:endParaRPr>
          </a:p>
          <a:p>
            <a:pPr marL="168275" indent="-168275">
              <a:lnSpc>
                <a:spcPct val="90000"/>
              </a:lnSpc>
              <a:spcBef>
                <a:spcPct val="20000"/>
              </a:spcBef>
              <a:buFontTx/>
              <a:buChar char="•"/>
              <a:tabLst>
                <a:tab pos="173038" algn="l"/>
              </a:tabLst>
            </a:pPr>
            <a:r>
              <a:rPr lang="en-US" sz="2000" dirty="0" smtClean="0">
                <a:latin typeface="Arial"/>
                <a:cs typeface="Arial"/>
              </a:rPr>
              <a:t>Started in 2011 July under governmental support</a:t>
            </a:r>
            <a:endParaRPr lang="en-US" sz="2000" dirty="0" smtClean="0">
              <a:latin typeface="Arial"/>
              <a:ea typeface="Arial" charset="0"/>
              <a:cs typeface="Arial"/>
            </a:endParaRPr>
          </a:p>
          <a:p>
            <a:pPr marL="168275" indent="-168275">
              <a:lnSpc>
                <a:spcPct val="90000"/>
              </a:lnSpc>
              <a:spcBef>
                <a:spcPct val="20000"/>
              </a:spcBef>
              <a:buFontTx/>
              <a:buChar char="•"/>
              <a:tabLst>
                <a:tab pos="173038" algn="l"/>
              </a:tabLst>
            </a:pPr>
            <a:r>
              <a:rPr lang="en-US" sz="2000" dirty="0" smtClean="0">
                <a:latin typeface="Arial"/>
                <a:ea typeface="Arial" charset="0"/>
                <a:cs typeface="Arial"/>
              </a:rPr>
              <a:t>Initiative domain: Computational Fluids Dynamics (CFD</a:t>
            </a:r>
            <a:r>
              <a:rPr lang="en-US" sz="2000" dirty="0" smtClean="0">
                <a:latin typeface="Arial"/>
                <a:ea typeface="Arial" charset="0"/>
                <a:cs typeface="Arial"/>
              </a:rPr>
              <a:t>)</a:t>
            </a:r>
          </a:p>
          <a:p>
            <a:pPr marL="168275" indent="-168275">
              <a:lnSpc>
                <a:spcPct val="90000"/>
              </a:lnSpc>
              <a:spcBef>
                <a:spcPct val="20000"/>
              </a:spcBef>
              <a:buFontTx/>
              <a:buChar char="•"/>
              <a:tabLst>
                <a:tab pos="173038" algn="l"/>
              </a:tabLst>
            </a:pPr>
            <a:endParaRPr lang="en-US" dirty="0" smtClean="0">
              <a:latin typeface="Arial"/>
              <a:cs typeface="Arial"/>
            </a:endParaRPr>
          </a:p>
          <a:p>
            <a:pPr marL="111125" indent="-111125" eaLnBrk="0" hangingPunct="0">
              <a:tabLst>
                <a:tab pos="111125" algn="l"/>
              </a:tabLst>
            </a:pPr>
            <a:r>
              <a:rPr lang="en-US" sz="2000" b="1" dirty="0" smtClean="0">
                <a:solidFill>
                  <a:srgbClr val="000000"/>
                </a:solidFill>
                <a:latin typeface="Arial"/>
                <a:cs typeface="Arial"/>
              </a:rPr>
              <a:t>Moving to the 2</a:t>
            </a:r>
            <a:r>
              <a:rPr lang="en-US" sz="2000" b="1" baseline="30000" dirty="0" smtClean="0">
                <a:solidFill>
                  <a:srgbClr val="000000"/>
                </a:solidFill>
                <a:latin typeface="Arial"/>
                <a:cs typeface="Arial"/>
              </a:rPr>
              <a:t>nd</a:t>
            </a:r>
            <a:r>
              <a:rPr lang="en-US" sz="2000" b="1" dirty="0" smtClean="0">
                <a:solidFill>
                  <a:srgbClr val="000000"/>
                </a:solidFill>
                <a:latin typeface="Arial"/>
                <a:cs typeface="Arial"/>
              </a:rPr>
              <a:t> step: Towards “new” scientific domains.</a:t>
            </a:r>
            <a:endParaRPr lang="en-US" sz="2000" dirty="0" smtClean="0">
              <a:solidFill>
                <a:srgbClr val="000000"/>
              </a:solidFill>
              <a:latin typeface="Arial"/>
              <a:cs typeface="Arial"/>
            </a:endParaRPr>
          </a:p>
          <a:p>
            <a:pPr marL="168275" indent="-168275">
              <a:lnSpc>
                <a:spcPct val="90000"/>
              </a:lnSpc>
              <a:spcBef>
                <a:spcPct val="20000"/>
              </a:spcBef>
              <a:buFontTx/>
              <a:buChar char="•"/>
              <a:tabLst>
                <a:tab pos="173038" algn="l"/>
              </a:tabLst>
            </a:pPr>
            <a:r>
              <a:rPr lang="en-US" sz="2000" dirty="0" smtClean="0">
                <a:latin typeface="Arial"/>
                <a:cs typeface="Arial"/>
              </a:rPr>
              <a:t>2012 July, we have started to support two new domains</a:t>
            </a:r>
          </a:p>
          <a:p>
            <a:pPr marL="230188" indent="-57150">
              <a:lnSpc>
                <a:spcPct val="90000"/>
              </a:lnSpc>
              <a:spcBef>
                <a:spcPct val="20000"/>
              </a:spcBef>
              <a:buFont typeface="Courier New"/>
              <a:buChar char="o"/>
              <a:tabLst>
                <a:tab pos="346075" algn="l"/>
              </a:tabLst>
            </a:pP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smtClean="0">
                <a:latin typeface="Arial"/>
                <a:cs typeface="Arial"/>
              </a:rPr>
              <a:t>Computational Chemistry and </a:t>
            </a:r>
            <a:r>
              <a:rPr lang="en-US" b="1" dirty="0" smtClean="0">
                <a:solidFill>
                  <a:srgbClr val="FF0000"/>
                </a:solidFill>
                <a:latin typeface="Arial"/>
                <a:cs typeface="Arial"/>
              </a:rPr>
              <a:t>Computational </a:t>
            </a:r>
            <a:r>
              <a:rPr lang="en-US" b="1" dirty="0" smtClean="0">
                <a:solidFill>
                  <a:srgbClr val="FF0000"/>
                </a:solidFill>
                <a:latin typeface="Arial"/>
                <a:cs typeface="Arial"/>
              </a:rPr>
              <a:t>Nanophysics</a:t>
            </a:r>
            <a:endParaRPr lang="en-US" b="1" dirty="0">
              <a:solidFill>
                <a:srgbClr val="FF0000"/>
              </a:solidFill>
              <a:latin typeface="Arial"/>
              <a:cs typeface="Arial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76199" y="990600"/>
            <a:ext cx="8991601" cy="5334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latin typeface="Arial"/>
                <a:cs typeface="Arial"/>
              </a:rPr>
              <a:t>“Easy Simulation” is the keyword for increasing efficiency in EDU/Research!!</a:t>
            </a:r>
            <a:endParaRPr lang="en-US" sz="2000" dirty="0">
              <a:latin typeface="Arial"/>
              <a:cs typeface="Arial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09600" y="4572000"/>
            <a:ext cx="7543800" cy="17594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1125" indent="-111125" eaLnBrk="0" hangingPunct="0">
              <a:tabLst>
                <a:tab pos="111125" algn="l"/>
              </a:tabLst>
            </a:pPr>
            <a:r>
              <a:rPr lang="en-US" sz="2000" b="1" dirty="0">
                <a:solidFill>
                  <a:srgbClr val="FF0000"/>
                </a:solidFill>
                <a:latin typeface="Arial"/>
                <a:cs typeface="Arial"/>
              </a:rPr>
              <a:t>Objective of remaining talk – Focusing on the nanophysics</a:t>
            </a:r>
            <a:endParaRPr lang="en-US" sz="2000" dirty="0">
              <a:solidFill>
                <a:srgbClr val="FF0000"/>
              </a:solidFill>
              <a:latin typeface="Arial"/>
              <a:cs typeface="Arial"/>
            </a:endParaRPr>
          </a:p>
          <a:p>
            <a:pPr marL="168275" indent="-168275">
              <a:lnSpc>
                <a:spcPct val="90000"/>
              </a:lnSpc>
              <a:spcBef>
                <a:spcPct val="20000"/>
              </a:spcBef>
              <a:buFontTx/>
              <a:buChar char="•"/>
              <a:tabLst>
                <a:tab pos="173038" algn="l"/>
              </a:tabLst>
            </a:pPr>
            <a:r>
              <a:rPr lang="en-US" sz="2000" dirty="0">
                <a:solidFill>
                  <a:srgbClr val="FF0000"/>
                </a:solidFill>
                <a:latin typeface="Arial"/>
                <a:cs typeface="Arial"/>
              </a:rPr>
              <a:t>A brief Introduction of </a:t>
            </a:r>
            <a:r>
              <a:rPr lang="en-US" sz="2000" dirty="0" err="1">
                <a:solidFill>
                  <a:srgbClr val="FF0000"/>
                </a:solidFill>
                <a:latin typeface="Arial"/>
                <a:cs typeface="Arial"/>
              </a:rPr>
              <a:t>EDISON_Nanophysics</a:t>
            </a:r>
            <a:endParaRPr lang="en-US" sz="2000" dirty="0">
              <a:solidFill>
                <a:srgbClr val="FF0000"/>
              </a:solidFill>
              <a:latin typeface="Arial"/>
              <a:cs typeface="Arial"/>
            </a:endParaRPr>
          </a:p>
          <a:p>
            <a:pPr marL="168275" indent="-168275">
              <a:lnSpc>
                <a:spcPct val="90000"/>
              </a:lnSpc>
              <a:spcBef>
                <a:spcPct val="20000"/>
              </a:spcBef>
              <a:tabLst>
                <a:tab pos="173038" algn="l"/>
              </a:tabLst>
            </a:pPr>
            <a:r>
              <a:rPr lang="en-US" sz="2000" dirty="0">
                <a:solidFill>
                  <a:srgbClr val="FF0000"/>
                </a:solidFill>
                <a:latin typeface="Arial"/>
                <a:cs typeface="Arial"/>
              </a:rPr>
              <a:t>   - Motivation and Objectives</a:t>
            </a:r>
          </a:p>
          <a:p>
            <a:pPr marL="168275" indent="-168275">
              <a:lnSpc>
                <a:spcPct val="90000"/>
              </a:lnSpc>
              <a:spcBef>
                <a:spcPct val="20000"/>
              </a:spcBef>
              <a:tabLst>
                <a:tab pos="173038" algn="l"/>
              </a:tabLst>
            </a:pPr>
            <a:r>
              <a:rPr lang="en-US" sz="2000" dirty="0">
                <a:solidFill>
                  <a:srgbClr val="FF0000"/>
                </a:solidFill>
                <a:latin typeface="Arial"/>
                <a:cs typeface="Arial"/>
              </a:rPr>
              <a:t>   - Current Status of Services</a:t>
            </a:r>
          </a:p>
          <a:p>
            <a:pPr marL="168275" indent="-168275">
              <a:lnSpc>
                <a:spcPct val="90000"/>
              </a:lnSpc>
              <a:spcBef>
                <a:spcPct val="20000"/>
              </a:spcBef>
              <a:tabLst>
                <a:tab pos="173038" algn="l"/>
              </a:tabLst>
            </a:pPr>
            <a:r>
              <a:rPr lang="en-US" sz="2000" dirty="0">
                <a:solidFill>
                  <a:srgbClr val="FF0000"/>
                </a:solidFill>
                <a:latin typeface="Arial"/>
                <a:cs typeface="Arial"/>
              </a:rPr>
              <a:t>   - Summary of available TCAD software</a:t>
            </a:r>
          </a:p>
        </p:txBody>
      </p:sp>
    </p:spTree>
    <p:extLst>
      <p:ext uri="{BB962C8B-B14F-4D97-AF65-F5344CB8AC3E}">
        <p14:creationId xmlns:p14="http://schemas.microsoft.com/office/powerpoint/2010/main" val="38401899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-704228252" y="-14788723"/>
            <a:ext cx="696592588" cy="79406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3148"/>
              </a:spcAft>
            </a:pPr>
            <a:r>
              <a:rPr lang="en-US" sz="3000" b="1" spc="-94" dirty="0" smtClean="0">
                <a:latin typeface="Arial"/>
              </a:rPr>
              <a:t>LANCZOS algorithm</a:t>
            </a:r>
            <a:endParaRPr lang="en-US" sz="3000" b="1" spc="-94" dirty="0">
              <a:latin typeface="Arial"/>
            </a:endParaRPr>
          </a:p>
        </p:txBody>
      </p:sp>
      <p:sp>
        <p:nvSpPr>
          <p:cNvPr id="12" name="직사각형 2"/>
          <p:cNvSpPr/>
          <p:nvPr/>
        </p:nvSpPr>
        <p:spPr>
          <a:xfrm>
            <a:off x="-786935324" y="-12412687"/>
            <a:ext cx="780255150" cy="7838013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marR="1362181"/>
            <a:r>
              <a:rPr lang="en-US" sz="2600" dirty="0" smtClean="0">
                <a:latin typeface="Arial"/>
              </a:rPr>
              <a:t>□ Algorithm: Flowchart of iterations [1][2]</a:t>
            </a:r>
            <a:endParaRPr lang="en-US" sz="2600" dirty="0">
              <a:latin typeface="Arial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-20497800" y="-7924800"/>
            <a:ext cx="15972771" cy="6331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76199" y="101024"/>
            <a:ext cx="8053516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3148"/>
              </a:spcAft>
            </a:pPr>
            <a:r>
              <a:rPr lang="en-US" sz="3000" b="1" spc="-94" dirty="0" smtClean="0">
                <a:latin typeface="Arial"/>
              </a:rPr>
              <a:t>Nano + Physics + Electronics?</a:t>
            </a:r>
            <a:endParaRPr lang="en-US" sz="3000" b="1" spc="-94" dirty="0">
              <a:latin typeface="Arial"/>
            </a:endParaRPr>
          </a:p>
        </p:txBody>
      </p:sp>
      <p:pic>
        <p:nvPicPr>
          <p:cNvPr id="23" name="Picture 4"/>
          <p:cNvPicPr>
            <a:picLocks noChangeAspect="1" noChangeArrowheads="1"/>
          </p:cNvPicPr>
          <p:nvPr/>
        </p:nvPicPr>
        <p:blipFill>
          <a:blip r:embed="rId2"/>
          <a:srcRect l="2083" t="7100" r="10417" b="11243"/>
          <a:stretch>
            <a:fillRect/>
          </a:stretch>
        </p:blipFill>
        <p:spPr bwMode="auto">
          <a:xfrm>
            <a:off x="974875" y="871411"/>
            <a:ext cx="7215315" cy="42339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" name="Rectangle 151"/>
          <p:cNvSpPr txBox="1">
            <a:spLocks noChangeArrowheads="1"/>
          </p:cNvSpPr>
          <p:nvPr/>
        </p:nvSpPr>
        <p:spPr bwMode="auto">
          <a:xfrm>
            <a:off x="76200" y="5257800"/>
            <a:ext cx="9018952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85750" indent="-285750" eaLnBrk="0" hangingPunct="0">
              <a:lnSpc>
                <a:spcPct val="90000"/>
              </a:lnSpc>
              <a:spcBef>
                <a:spcPct val="20000"/>
              </a:spcBef>
              <a:buFontTx/>
              <a:buChar char="-"/>
            </a:pPr>
            <a:r>
              <a:rPr lang="en-US" b="1" kern="0" dirty="0" err="1" smtClean="0">
                <a:latin typeface="Arial"/>
                <a:cs typeface="Arial"/>
              </a:rPr>
              <a:t>Nanoscale</a:t>
            </a:r>
            <a:r>
              <a:rPr lang="en-US" b="1" kern="0" dirty="0" smtClean="0">
                <a:latin typeface="Arial"/>
                <a:cs typeface="Arial"/>
              </a:rPr>
              <a:t> Materials</a:t>
            </a:r>
            <a:endParaRPr lang="en-US" kern="0" dirty="0" smtClean="0">
              <a:latin typeface="Arial"/>
              <a:cs typeface="Arial"/>
            </a:endParaRPr>
          </a:p>
          <a:p>
            <a:pPr marL="285750" indent="-285750" eaLnBrk="0" hangingPunct="0">
              <a:lnSpc>
                <a:spcPct val="90000"/>
              </a:lnSpc>
              <a:spcBef>
                <a:spcPct val="20000"/>
              </a:spcBef>
              <a:buFontTx/>
              <a:buChar char="-"/>
            </a:pPr>
            <a:r>
              <a:rPr lang="en-US" altLang="ko-KR" b="1" kern="0" dirty="0" err="1" smtClean="0">
                <a:latin typeface="Arial"/>
                <a:cs typeface="Arial"/>
              </a:rPr>
              <a:t>Nanoscale</a:t>
            </a:r>
            <a:r>
              <a:rPr lang="en-US" altLang="ko-KR" b="1" kern="0" dirty="0" smtClean="0">
                <a:latin typeface="Arial"/>
                <a:cs typeface="Arial"/>
              </a:rPr>
              <a:t> Devices</a:t>
            </a:r>
          </a:p>
          <a:p>
            <a:pPr marL="285750" indent="-285750" eaLnBrk="0" hangingPunct="0">
              <a:lnSpc>
                <a:spcPct val="90000"/>
              </a:lnSpc>
              <a:spcBef>
                <a:spcPct val="20000"/>
              </a:spcBef>
              <a:buFontTx/>
              <a:buChar char="-"/>
            </a:pPr>
            <a:r>
              <a:rPr lang="en-US" altLang="ko-KR" b="1" kern="0" dirty="0" smtClean="0">
                <a:latin typeface="Arial"/>
                <a:cs typeface="Arial"/>
              </a:rPr>
              <a:t>Fundamentals of Theory</a:t>
            </a:r>
          </a:p>
          <a:p>
            <a:pPr eaLnBrk="0" hangingPunct="0">
              <a:lnSpc>
                <a:spcPct val="90000"/>
              </a:lnSpc>
              <a:spcBef>
                <a:spcPct val="20000"/>
              </a:spcBef>
            </a:pPr>
            <a:r>
              <a:rPr lang="en-US" altLang="ko-KR" kern="0" dirty="0">
                <a:latin typeface="Arial"/>
                <a:cs typeface="Arial"/>
              </a:rPr>
              <a:t> </a:t>
            </a:r>
            <a:r>
              <a:rPr lang="en-US" altLang="ko-KR" kern="0" dirty="0" smtClean="0">
                <a:latin typeface="Arial"/>
                <a:cs typeface="Arial"/>
              </a:rPr>
              <a:t>    * </a:t>
            </a:r>
            <a:r>
              <a:rPr lang="en-US" altLang="ko-KR" kern="0" dirty="0" smtClean="0">
                <a:latin typeface="Arial"/>
                <a:cs typeface="Arial"/>
              </a:rPr>
              <a:t>Solid-state, Quantum Physics, Semiconductors</a:t>
            </a:r>
            <a:r>
              <a:rPr lang="en-US" altLang="ko-KR" kern="0" dirty="0">
                <a:latin typeface="Arial"/>
                <a:cs typeface="Arial"/>
              </a:rPr>
              <a:t> </a:t>
            </a:r>
            <a:r>
              <a:rPr lang="en-US" altLang="ko-KR" kern="0" dirty="0" smtClean="0">
                <a:latin typeface="Arial"/>
                <a:cs typeface="Arial"/>
              </a:rPr>
              <a:t>Crystalline ETC </a:t>
            </a:r>
            <a:endParaRPr lang="en-US" altLang="ko-KR" kern="0" dirty="0" smtClean="0">
              <a:latin typeface="Arial"/>
              <a:cs typeface="Arial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12094" y="4800600"/>
            <a:ext cx="608390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3148"/>
              </a:spcAft>
            </a:pPr>
            <a:r>
              <a:rPr lang="en-US" sz="2400" b="1" spc="-94" dirty="0" smtClean="0">
                <a:latin typeface="Arial"/>
                <a:cs typeface="Arial"/>
              </a:rPr>
              <a:t>Small – everything is new in terms of theory</a:t>
            </a:r>
            <a:endParaRPr lang="en-US" sz="2400" b="1" spc="-94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697352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-704228252" y="-14788723"/>
            <a:ext cx="696592588" cy="79406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3148"/>
              </a:spcAft>
            </a:pPr>
            <a:r>
              <a:rPr lang="en-US" sz="3000" b="1" spc="-94" dirty="0" smtClean="0">
                <a:latin typeface="Arial"/>
              </a:rPr>
              <a:t>LANCZOS algorithm</a:t>
            </a:r>
            <a:endParaRPr lang="en-US" sz="3000" b="1" spc="-94" dirty="0">
              <a:latin typeface="Arial"/>
            </a:endParaRPr>
          </a:p>
        </p:txBody>
      </p:sp>
      <p:sp>
        <p:nvSpPr>
          <p:cNvPr id="12" name="직사각형 2"/>
          <p:cNvSpPr/>
          <p:nvPr/>
        </p:nvSpPr>
        <p:spPr>
          <a:xfrm>
            <a:off x="-786935324" y="-12412687"/>
            <a:ext cx="780255150" cy="7838013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marR="1362181"/>
            <a:r>
              <a:rPr lang="en-US" sz="2600" dirty="0" smtClean="0">
                <a:latin typeface="Arial"/>
              </a:rPr>
              <a:t>□ Algorithm: Flowchart of iterations [1][2]</a:t>
            </a:r>
            <a:endParaRPr lang="en-US" sz="2600" dirty="0">
              <a:latin typeface="Arial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-20497800" y="-7924800"/>
            <a:ext cx="15972771" cy="6331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76199" y="101024"/>
            <a:ext cx="8053516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3148"/>
              </a:spcAft>
            </a:pPr>
            <a:r>
              <a:rPr lang="en-US" sz="3000" b="1" spc="-94" dirty="0" err="1" smtClean="0">
                <a:latin typeface="Arial"/>
              </a:rPr>
              <a:t>Nano+Physics+Electronics</a:t>
            </a:r>
            <a:r>
              <a:rPr lang="en-US" sz="3000" b="1" spc="-94" dirty="0">
                <a:latin typeface="Arial"/>
              </a:rPr>
              <a:t> </a:t>
            </a:r>
            <a:r>
              <a:rPr lang="en-US" sz="3000" b="1" spc="-94" dirty="0" smtClean="0">
                <a:latin typeface="Arial"/>
              </a:rPr>
              <a:t>- Research</a:t>
            </a:r>
            <a:endParaRPr lang="en-US" sz="3000" b="1" spc="-94" dirty="0">
              <a:latin typeface="Arial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4648200" y="872525"/>
            <a:ext cx="4267200" cy="2377085"/>
            <a:chOff x="4800600" y="948725"/>
            <a:chExt cx="4267200" cy="2377085"/>
          </a:xfrm>
        </p:grpSpPr>
        <p:sp>
          <p:nvSpPr>
            <p:cNvPr id="9" name="Rounded Rectangle 8"/>
            <p:cNvSpPr>
              <a:spLocks noChangeArrowheads="1"/>
            </p:cNvSpPr>
            <p:nvPr/>
          </p:nvSpPr>
          <p:spPr bwMode="auto">
            <a:xfrm>
              <a:off x="4953000" y="948725"/>
              <a:ext cx="3962400" cy="609600"/>
            </a:xfrm>
            <a:prstGeom prst="roundRect">
              <a:avLst>
                <a:gd name="adj" fmla="val 16667"/>
              </a:avLst>
            </a:prstGeom>
            <a:solidFill>
              <a:schemeClr val="tx2">
                <a:lumMod val="75000"/>
              </a:schemeClr>
            </a:solidFill>
            <a:ln w="9525">
              <a:solidFill>
                <a:srgbClr val="588DA5"/>
              </a:solidFill>
              <a:round/>
              <a:headEnd/>
              <a:tailEnd/>
            </a:ln>
            <a:effectLst>
              <a:outerShdw blurRad="63500"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>
              <a:prstTxWarp prst="textNoShape">
                <a:avLst/>
              </a:prstTxWarp>
            </a:bodyPr>
            <a:lstStyle/>
            <a:p>
              <a:pPr algn="ctr"/>
              <a:r>
                <a:rPr lang="en-US" b="1" dirty="0" smtClean="0">
                  <a:solidFill>
                    <a:srgbClr val="FFFF00"/>
                  </a:solidFill>
                  <a:latin typeface="Arial"/>
                  <a:cs typeface="Arial"/>
                </a:rPr>
                <a:t>III-V Devices: </a:t>
              </a:r>
            </a:p>
            <a:p>
              <a:pPr algn="ctr"/>
              <a:r>
                <a:rPr lang="en-US" b="1" dirty="0" smtClean="0">
                  <a:solidFill>
                    <a:srgbClr val="FFFF00"/>
                  </a:solidFill>
                  <a:latin typeface="Arial"/>
                  <a:cs typeface="Arial"/>
                </a:rPr>
                <a:t>Optoelectronics - </a:t>
              </a:r>
              <a:r>
                <a:rPr lang="en-US" b="1" dirty="0" err="1" smtClean="0">
                  <a:solidFill>
                    <a:srgbClr val="FFFF00"/>
                  </a:solidFill>
                  <a:latin typeface="Arial"/>
                  <a:cs typeface="Arial"/>
                </a:rPr>
                <a:t>Photodetectors</a:t>
              </a:r>
              <a:endParaRPr lang="en-US" b="1" dirty="0">
                <a:solidFill>
                  <a:srgbClr val="FFFF00"/>
                </a:solidFill>
                <a:latin typeface="Arial"/>
                <a:cs typeface="Arial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4800600" y="1537730"/>
              <a:ext cx="4267200" cy="53963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77800" indent="-177800">
                <a:lnSpc>
                  <a:spcPct val="90000"/>
                </a:lnSpc>
                <a:spcBef>
                  <a:spcPct val="20000"/>
                </a:spcBef>
                <a:buFont typeface="Arial"/>
                <a:buChar char="•"/>
              </a:pPr>
              <a:r>
                <a:rPr lang="en-US" sz="1600" kern="0" dirty="0" smtClean="0">
                  <a:latin typeface="Arial"/>
                  <a:cs typeface="Arial"/>
                </a:rPr>
                <a:t>Engineering of III-V Quantum Dot Optical Gaps with Strain-reducing Capping Layers.</a:t>
              </a:r>
            </a:p>
          </p:txBody>
        </p:sp>
        <p:pic>
          <p:nvPicPr>
            <p:cNvPr id="11" name="Picture 10" descr="Untitled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524500" y="2001795"/>
              <a:ext cx="2705100" cy="1324015"/>
            </a:xfrm>
            <a:prstGeom prst="rect">
              <a:avLst/>
            </a:prstGeom>
          </p:spPr>
        </p:pic>
      </p:grpSp>
      <p:grpSp>
        <p:nvGrpSpPr>
          <p:cNvPr id="14" name="Group 13"/>
          <p:cNvGrpSpPr/>
          <p:nvPr/>
        </p:nvGrpSpPr>
        <p:grpSpPr>
          <a:xfrm>
            <a:off x="152400" y="885570"/>
            <a:ext cx="4495800" cy="2280505"/>
            <a:chOff x="152400" y="1031790"/>
            <a:chExt cx="4495800" cy="2280505"/>
          </a:xfrm>
        </p:grpSpPr>
        <p:sp>
          <p:nvSpPr>
            <p:cNvPr id="15" name="Rounded Rectangle 14"/>
            <p:cNvSpPr>
              <a:spLocks noChangeArrowheads="1"/>
            </p:cNvSpPr>
            <p:nvPr/>
          </p:nvSpPr>
          <p:spPr bwMode="auto">
            <a:xfrm>
              <a:off x="553720" y="1031790"/>
              <a:ext cx="3429000" cy="381000"/>
            </a:xfrm>
            <a:prstGeom prst="roundRect">
              <a:avLst>
                <a:gd name="adj" fmla="val 16667"/>
              </a:avLst>
            </a:prstGeom>
            <a:solidFill>
              <a:schemeClr val="tx2">
                <a:lumMod val="75000"/>
              </a:schemeClr>
            </a:solidFill>
            <a:ln w="9525">
              <a:solidFill>
                <a:srgbClr val="588DA5"/>
              </a:solidFill>
              <a:round/>
              <a:headEnd/>
              <a:tailEnd/>
            </a:ln>
            <a:effectLst>
              <a:outerShdw blurRad="63500"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>
              <a:prstTxWarp prst="textNoShape">
                <a:avLst/>
              </a:prstTxWarp>
            </a:bodyPr>
            <a:lstStyle/>
            <a:p>
              <a:pPr algn="ctr"/>
              <a:r>
                <a:rPr lang="en-US" b="1" dirty="0" smtClean="0">
                  <a:solidFill>
                    <a:srgbClr val="FFFF00"/>
                  </a:solidFill>
                  <a:latin typeface="Arial"/>
                  <a:cs typeface="Arial"/>
                </a:rPr>
                <a:t>Si Devices: Transport in FETs</a:t>
              </a:r>
              <a:endParaRPr lang="en-US" b="1" dirty="0">
                <a:solidFill>
                  <a:srgbClr val="FFFF00"/>
                </a:solidFill>
                <a:latin typeface="Arial"/>
                <a:cs typeface="Arial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52400" y="1399871"/>
              <a:ext cx="4495800" cy="58887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77800" indent="-177800">
                <a:lnSpc>
                  <a:spcPct val="90000"/>
                </a:lnSpc>
                <a:spcBef>
                  <a:spcPct val="20000"/>
                </a:spcBef>
                <a:buFont typeface="Arial"/>
                <a:buChar char="•"/>
              </a:pPr>
              <a:r>
                <a:rPr lang="en-US" sz="1600" kern="0" dirty="0" smtClean="0">
                  <a:latin typeface="Arial"/>
                  <a:cs typeface="Arial"/>
                </a:rPr>
                <a:t>Performance-degradation in </a:t>
              </a:r>
              <a:r>
                <a:rPr lang="en-US" sz="1600" kern="0" dirty="0" err="1" smtClean="0">
                  <a:latin typeface="Arial"/>
                  <a:cs typeface="Arial"/>
                </a:rPr>
                <a:t>nanoscale</a:t>
              </a:r>
              <a:r>
                <a:rPr lang="en-US" sz="1600" kern="0" dirty="0" smtClean="0">
                  <a:latin typeface="Arial"/>
                  <a:cs typeface="Arial"/>
                </a:rPr>
                <a:t> FETs.</a:t>
              </a:r>
            </a:p>
            <a:p>
              <a:pPr marL="177800" indent="-177800">
                <a:lnSpc>
                  <a:spcPct val="90000"/>
                </a:lnSpc>
                <a:spcBef>
                  <a:spcPct val="20000"/>
                </a:spcBef>
                <a:buFont typeface="Arial"/>
                <a:buChar char="•"/>
              </a:pPr>
              <a:r>
                <a:rPr lang="en-US" sz="1600" kern="0" dirty="0" smtClean="0">
                  <a:latin typeface="Arial"/>
                  <a:cs typeface="Arial"/>
                </a:rPr>
                <a:t>Needs for 3-D NEGF simulation. </a:t>
              </a:r>
              <a:endParaRPr lang="en-US" sz="1600" dirty="0">
                <a:latin typeface="Arial"/>
                <a:cs typeface="Arial"/>
              </a:endParaRPr>
            </a:p>
          </p:txBody>
        </p:sp>
        <p:grpSp>
          <p:nvGrpSpPr>
            <p:cNvPr id="17" name="Group 31"/>
            <p:cNvGrpSpPr/>
            <p:nvPr/>
          </p:nvGrpSpPr>
          <p:grpSpPr>
            <a:xfrm>
              <a:off x="746398" y="1978794"/>
              <a:ext cx="3241402" cy="1333501"/>
              <a:chOff x="762000" y="2033054"/>
              <a:chExt cx="3241402" cy="1333501"/>
            </a:xfrm>
          </p:grpSpPr>
          <p:pic>
            <p:nvPicPr>
              <p:cNvPr id="18" name="Picture 17" descr="Untitled.png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73299" y="2033054"/>
                <a:ext cx="1730103" cy="1333501"/>
              </a:xfrm>
              <a:prstGeom prst="rect">
                <a:avLst/>
              </a:prstGeom>
            </p:spPr>
          </p:pic>
          <p:pic>
            <p:nvPicPr>
              <p:cNvPr id="19" name="Picture 18" descr="Untitled.png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62000" y="2093013"/>
                <a:ext cx="1524000" cy="1199173"/>
              </a:xfrm>
              <a:prstGeom prst="rect">
                <a:avLst/>
              </a:prstGeom>
            </p:spPr>
          </p:pic>
        </p:grpSp>
      </p:grpSp>
      <p:grpSp>
        <p:nvGrpSpPr>
          <p:cNvPr id="20" name="Group 19"/>
          <p:cNvGrpSpPr/>
          <p:nvPr/>
        </p:nvGrpSpPr>
        <p:grpSpPr>
          <a:xfrm>
            <a:off x="221735" y="3803135"/>
            <a:ext cx="4191000" cy="2228761"/>
            <a:chOff x="2646405" y="4163304"/>
            <a:chExt cx="4191000" cy="2228761"/>
          </a:xfrm>
        </p:grpSpPr>
        <p:sp>
          <p:nvSpPr>
            <p:cNvPr id="21" name="Rectangle 20"/>
            <p:cNvSpPr/>
            <p:nvPr/>
          </p:nvSpPr>
          <p:spPr>
            <a:xfrm>
              <a:off x="2646405" y="4509530"/>
              <a:ext cx="4191000" cy="58887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77800" indent="-177800">
                <a:lnSpc>
                  <a:spcPct val="90000"/>
                </a:lnSpc>
                <a:spcBef>
                  <a:spcPct val="20000"/>
                </a:spcBef>
                <a:buFont typeface="Arial"/>
                <a:buChar char="•"/>
              </a:pPr>
              <a:r>
                <a:rPr lang="en-US" sz="1600" kern="0" dirty="0" smtClean="0">
                  <a:latin typeface="Arial"/>
                  <a:cs typeface="Arial"/>
                </a:rPr>
                <a:t>Metallic Property of P </a:t>
              </a:r>
              <a:r>
                <a:rPr lang="en-US" sz="1600" kern="0" dirty="0" err="1" smtClean="0">
                  <a:latin typeface="Arial"/>
                  <a:cs typeface="Arial"/>
                </a:rPr>
                <a:t>δ</a:t>
              </a:r>
              <a:r>
                <a:rPr lang="en-US" sz="1600" kern="0" dirty="0" smtClean="0">
                  <a:latin typeface="Arial"/>
                  <a:cs typeface="Arial"/>
                </a:rPr>
                <a:t>-doped Nanowires.</a:t>
              </a:r>
            </a:p>
            <a:p>
              <a:pPr marL="177800" indent="-177800">
                <a:lnSpc>
                  <a:spcPct val="90000"/>
                </a:lnSpc>
                <a:spcBef>
                  <a:spcPct val="20000"/>
                </a:spcBef>
                <a:buFont typeface="Arial"/>
                <a:buChar char="•"/>
              </a:pPr>
              <a:r>
                <a:rPr lang="en-US" sz="1600" kern="0" dirty="0" smtClean="0">
                  <a:latin typeface="Arial"/>
                  <a:cs typeface="Arial"/>
                </a:rPr>
                <a:t>Sensitivity to channel dopant distributions. </a:t>
              </a:r>
            </a:p>
          </p:txBody>
        </p:sp>
        <p:sp>
          <p:nvSpPr>
            <p:cNvPr id="22" name="Rounded Rectangle 21"/>
            <p:cNvSpPr>
              <a:spLocks noChangeArrowheads="1"/>
            </p:cNvSpPr>
            <p:nvPr/>
          </p:nvSpPr>
          <p:spPr bwMode="auto">
            <a:xfrm>
              <a:off x="2915920" y="4163304"/>
              <a:ext cx="3561080" cy="350680"/>
            </a:xfrm>
            <a:prstGeom prst="roundRect">
              <a:avLst>
                <a:gd name="adj" fmla="val 16667"/>
              </a:avLst>
            </a:prstGeom>
            <a:solidFill>
              <a:schemeClr val="tx2">
                <a:lumMod val="75000"/>
              </a:schemeClr>
            </a:solidFill>
            <a:ln w="9525">
              <a:solidFill>
                <a:srgbClr val="588DA5"/>
              </a:solidFill>
              <a:round/>
              <a:headEnd/>
              <a:tailEnd/>
            </a:ln>
            <a:effectLst>
              <a:outerShdw blurRad="63500"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>
              <a:prstTxWarp prst="textNoShape">
                <a:avLst/>
              </a:prstTxWarp>
            </a:bodyPr>
            <a:lstStyle/>
            <a:p>
              <a:pPr algn="ctr"/>
              <a:endParaRPr lang="en-US" b="1" dirty="0" smtClean="0">
                <a:solidFill>
                  <a:srgbClr val="FFFF00"/>
                </a:solidFill>
                <a:latin typeface="Arial"/>
                <a:cs typeface="Arial"/>
              </a:endParaRPr>
            </a:p>
            <a:p>
              <a:pPr algn="ctr"/>
              <a:r>
                <a:rPr lang="en-US" b="1" dirty="0" smtClean="0">
                  <a:solidFill>
                    <a:srgbClr val="FFFF00"/>
                  </a:solidFill>
                  <a:latin typeface="Arial"/>
                  <a:cs typeface="Arial"/>
                </a:rPr>
                <a:t>New Material:</a:t>
              </a:r>
              <a:r>
                <a:rPr lang="en-US" b="1" dirty="0">
                  <a:solidFill>
                    <a:srgbClr val="FFFF00"/>
                  </a:solidFill>
                  <a:latin typeface="Arial"/>
                  <a:cs typeface="Arial"/>
                </a:rPr>
                <a:t> </a:t>
              </a:r>
              <a:r>
                <a:rPr lang="en-US" b="1" dirty="0" err="1" smtClean="0">
                  <a:solidFill>
                    <a:srgbClr val="FFFF00"/>
                  </a:solidFill>
                  <a:latin typeface="Arial"/>
                  <a:cs typeface="Arial"/>
                </a:rPr>
                <a:t>Si:P</a:t>
              </a:r>
              <a:r>
                <a:rPr lang="en-US" b="1" dirty="0" smtClean="0">
                  <a:solidFill>
                    <a:srgbClr val="FFFF00"/>
                  </a:solidFill>
                  <a:latin typeface="Arial"/>
                  <a:cs typeface="Arial"/>
                </a:rPr>
                <a:t> Devices</a:t>
              </a:r>
            </a:p>
            <a:p>
              <a:pPr algn="ctr"/>
              <a:endParaRPr lang="en-US" b="1" dirty="0">
                <a:solidFill>
                  <a:srgbClr val="FFFF00"/>
                </a:solidFill>
              </a:endParaRPr>
            </a:p>
          </p:txBody>
        </p:sp>
        <p:grpSp>
          <p:nvGrpSpPr>
            <p:cNvPr id="24" name="Group 35"/>
            <p:cNvGrpSpPr/>
            <p:nvPr/>
          </p:nvGrpSpPr>
          <p:grpSpPr>
            <a:xfrm>
              <a:off x="3350480" y="5071265"/>
              <a:ext cx="2743200" cy="1320800"/>
              <a:chOff x="1122442" y="4873081"/>
              <a:chExt cx="3075181" cy="1493442"/>
            </a:xfrm>
          </p:grpSpPr>
          <p:pic>
            <p:nvPicPr>
              <p:cNvPr id="25" name="Picture 24" descr="Untitled2.png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595642" y="4921842"/>
                <a:ext cx="1601981" cy="1444681"/>
              </a:xfrm>
              <a:prstGeom prst="rect">
                <a:avLst/>
              </a:prstGeom>
            </p:spPr>
          </p:pic>
          <p:pic>
            <p:nvPicPr>
              <p:cNvPr id="26" name="Picture 25" descr="Untitled.png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22442" y="4873081"/>
                <a:ext cx="1489611" cy="1493441"/>
              </a:xfrm>
              <a:prstGeom prst="rect">
                <a:avLst/>
              </a:prstGeom>
            </p:spPr>
          </p:pic>
        </p:grpSp>
      </p:grpSp>
      <p:grpSp>
        <p:nvGrpSpPr>
          <p:cNvPr id="27" name="Group 26"/>
          <p:cNvGrpSpPr/>
          <p:nvPr/>
        </p:nvGrpSpPr>
        <p:grpSpPr>
          <a:xfrm>
            <a:off x="4572000" y="3698790"/>
            <a:ext cx="4267200" cy="3160047"/>
            <a:chOff x="2646405" y="4155302"/>
            <a:chExt cx="4267200" cy="3160047"/>
          </a:xfrm>
        </p:grpSpPr>
        <p:sp>
          <p:nvSpPr>
            <p:cNvPr id="28" name="Rectangle 27"/>
            <p:cNvSpPr/>
            <p:nvPr/>
          </p:nvSpPr>
          <p:spPr>
            <a:xfrm>
              <a:off x="2646405" y="4488935"/>
              <a:ext cx="4267200" cy="282641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77800" indent="-177800">
                <a:lnSpc>
                  <a:spcPct val="90000"/>
                </a:lnSpc>
                <a:spcBef>
                  <a:spcPct val="20000"/>
                </a:spcBef>
                <a:buFont typeface="Arial"/>
                <a:buChar char="•"/>
              </a:pPr>
              <a:r>
                <a:rPr lang="en-US" sz="1600" kern="0" dirty="0" smtClean="0">
                  <a:latin typeface="Arial"/>
                  <a:cs typeface="Arial"/>
                </a:rPr>
                <a:t>Quantum Transport: Contact Block Reduction vs. Recursive Green’s Function.</a:t>
              </a:r>
            </a:p>
            <a:p>
              <a:pPr marL="177800" indent="-177800">
                <a:lnSpc>
                  <a:spcPct val="90000"/>
                </a:lnSpc>
                <a:spcBef>
                  <a:spcPct val="20000"/>
                </a:spcBef>
                <a:buFont typeface="Arial"/>
                <a:buChar char="•"/>
              </a:pPr>
              <a:endParaRPr lang="en-US" sz="1600" kern="0" dirty="0">
                <a:latin typeface="Arial"/>
                <a:cs typeface="Arial"/>
              </a:endParaRPr>
            </a:p>
            <a:p>
              <a:pPr marL="177800" indent="-177800">
                <a:lnSpc>
                  <a:spcPct val="90000"/>
                </a:lnSpc>
                <a:spcBef>
                  <a:spcPct val="20000"/>
                </a:spcBef>
                <a:buFont typeface="Arial"/>
                <a:buChar char="•"/>
              </a:pPr>
              <a:endParaRPr lang="en-US" sz="1600" kern="0" dirty="0" smtClean="0">
                <a:latin typeface="Arial"/>
                <a:cs typeface="Arial"/>
              </a:endParaRPr>
            </a:p>
            <a:p>
              <a:pPr marL="177800" indent="-177800">
                <a:lnSpc>
                  <a:spcPct val="90000"/>
                </a:lnSpc>
                <a:spcBef>
                  <a:spcPct val="20000"/>
                </a:spcBef>
                <a:buFont typeface="Arial"/>
                <a:buChar char="•"/>
              </a:pPr>
              <a:endParaRPr lang="en-US" sz="1600" kern="0" dirty="0">
                <a:latin typeface="Arial"/>
                <a:cs typeface="Arial"/>
              </a:endParaRPr>
            </a:p>
            <a:p>
              <a:pPr marL="177800" indent="-177800">
                <a:lnSpc>
                  <a:spcPct val="90000"/>
                </a:lnSpc>
                <a:spcBef>
                  <a:spcPct val="20000"/>
                </a:spcBef>
                <a:buFont typeface="Arial"/>
                <a:buChar char="•"/>
              </a:pPr>
              <a:endParaRPr lang="en-US" sz="1600" kern="0" dirty="0" smtClean="0">
                <a:latin typeface="Arial"/>
                <a:cs typeface="Arial"/>
              </a:endParaRPr>
            </a:p>
            <a:p>
              <a:pPr>
                <a:lnSpc>
                  <a:spcPct val="90000"/>
                </a:lnSpc>
                <a:spcBef>
                  <a:spcPct val="20000"/>
                </a:spcBef>
              </a:pPr>
              <a:endParaRPr lang="en-US" sz="1600" kern="0" dirty="0" smtClean="0">
                <a:latin typeface="Arial"/>
                <a:cs typeface="Arial"/>
              </a:endParaRPr>
            </a:p>
            <a:p>
              <a:pPr>
                <a:lnSpc>
                  <a:spcPct val="90000"/>
                </a:lnSpc>
                <a:spcBef>
                  <a:spcPct val="20000"/>
                </a:spcBef>
              </a:pPr>
              <a:endParaRPr lang="en-US" sz="1600" kern="0" dirty="0" smtClean="0">
                <a:latin typeface="Arial"/>
                <a:cs typeface="Arial"/>
              </a:endParaRPr>
            </a:p>
            <a:p>
              <a:pPr>
                <a:lnSpc>
                  <a:spcPct val="90000"/>
                </a:lnSpc>
                <a:spcBef>
                  <a:spcPct val="20000"/>
                </a:spcBef>
              </a:pPr>
              <a:endParaRPr lang="en-US" sz="1000" kern="0" dirty="0" smtClean="0">
                <a:latin typeface="Arial"/>
                <a:cs typeface="Arial"/>
              </a:endParaRPr>
            </a:p>
            <a:p>
              <a:pPr marL="177800" indent="-177800">
                <a:lnSpc>
                  <a:spcPct val="90000"/>
                </a:lnSpc>
                <a:spcBef>
                  <a:spcPct val="20000"/>
                </a:spcBef>
                <a:buFont typeface="Arial"/>
                <a:buChar char="•"/>
              </a:pPr>
              <a:r>
                <a:rPr lang="en-US" sz="1600" kern="0" dirty="0" smtClean="0">
                  <a:latin typeface="Arial"/>
                  <a:cs typeface="Arial"/>
                </a:rPr>
                <a:t>Electronic Structure: Deflation LANCZOS for calculation of spin-degenerate states. </a:t>
              </a:r>
            </a:p>
          </p:txBody>
        </p:sp>
        <p:sp>
          <p:nvSpPr>
            <p:cNvPr id="29" name="Rounded Rectangle 28"/>
            <p:cNvSpPr>
              <a:spLocks noChangeArrowheads="1"/>
            </p:cNvSpPr>
            <p:nvPr/>
          </p:nvSpPr>
          <p:spPr bwMode="auto">
            <a:xfrm>
              <a:off x="2915919" y="4155302"/>
              <a:ext cx="3921485" cy="351367"/>
            </a:xfrm>
            <a:prstGeom prst="roundRect">
              <a:avLst>
                <a:gd name="adj" fmla="val 16667"/>
              </a:avLst>
            </a:prstGeom>
            <a:solidFill>
              <a:schemeClr val="tx2">
                <a:lumMod val="75000"/>
              </a:schemeClr>
            </a:solidFill>
            <a:ln w="9525">
              <a:solidFill>
                <a:srgbClr val="588DA5"/>
              </a:solidFill>
              <a:round/>
              <a:headEnd/>
              <a:tailEnd/>
            </a:ln>
            <a:effectLst>
              <a:outerShdw blurRad="63500"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>
              <a:prstTxWarp prst="textNoShape">
                <a:avLst/>
              </a:prstTxWarp>
            </a:bodyPr>
            <a:lstStyle/>
            <a:p>
              <a:pPr algn="ctr"/>
              <a:endParaRPr lang="en-US" b="1" dirty="0" smtClean="0">
                <a:solidFill>
                  <a:srgbClr val="FFFF00"/>
                </a:solidFill>
                <a:latin typeface="Arial"/>
                <a:cs typeface="Arial"/>
              </a:endParaRPr>
            </a:p>
            <a:p>
              <a:pPr algn="ctr"/>
              <a:r>
                <a:rPr lang="en-US" b="1" dirty="0" smtClean="0">
                  <a:solidFill>
                    <a:srgbClr val="FFFF00"/>
                  </a:solidFill>
                  <a:latin typeface="Arial"/>
                  <a:cs typeface="Arial"/>
                </a:rPr>
                <a:t>Algorithm: Parallel Solver</a:t>
              </a:r>
            </a:p>
            <a:p>
              <a:pPr algn="ctr"/>
              <a:endParaRPr lang="en-US" b="1" dirty="0">
                <a:solidFill>
                  <a:srgbClr val="FFFF00"/>
                </a:solidFill>
              </a:endParaRPr>
            </a:p>
          </p:txBody>
        </p:sp>
      </p:grpSp>
      <p:sp>
        <p:nvSpPr>
          <p:cNvPr id="30" name="Rectangle 29"/>
          <p:cNvSpPr/>
          <p:nvPr/>
        </p:nvSpPr>
        <p:spPr>
          <a:xfrm>
            <a:off x="762000" y="3048000"/>
            <a:ext cx="2921000" cy="66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200" b="1" i="1" dirty="0" smtClean="0">
                <a:solidFill>
                  <a:srgbClr val="3366FF"/>
                </a:solidFill>
                <a:latin typeface="Arial"/>
                <a:cs typeface="Arial"/>
              </a:rPr>
              <a:t>IEEE Trans. Elec. </a:t>
            </a:r>
            <a:r>
              <a:rPr lang="en-US" sz="1200" b="1" i="1" dirty="0" err="1" smtClean="0">
                <a:solidFill>
                  <a:srgbClr val="3366FF"/>
                </a:solidFill>
                <a:latin typeface="Arial"/>
                <a:cs typeface="Arial"/>
              </a:rPr>
              <a:t>Dev</a:t>
            </a:r>
            <a:r>
              <a:rPr lang="en-US" sz="1200" b="1" i="1" dirty="0" smtClean="0">
                <a:solidFill>
                  <a:srgbClr val="3366FF"/>
                </a:solidFill>
                <a:latin typeface="Arial"/>
                <a:cs typeface="Arial"/>
              </a:rPr>
              <a:t> (2010)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200" b="1" i="1" dirty="0" smtClean="0">
                <a:solidFill>
                  <a:srgbClr val="3366FF"/>
                </a:solidFill>
                <a:latin typeface="Arial"/>
                <a:cs typeface="Arial"/>
              </a:rPr>
              <a:t>IEEE Trans. Nanotech. (2012)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200" b="1" i="1" dirty="0" smtClean="0">
                <a:solidFill>
                  <a:srgbClr val="3366FF"/>
                </a:solidFill>
                <a:latin typeface="Arial"/>
                <a:cs typeface="Arial"/>
              </a:rPr>
              <a:t>IEEE Elec. Dev. </a:t>
            </a:r>
            <a:r>
              <a:rPr lang="en-US" sz="1200" b="1" i="1" dirty="0" err="1" smtClean="0">
                <a:solidFill>
                  <a:srgbClr val="3366FF"/>
                </a:solidFill>
                <a:latin typeface="Arial"/>
                <a:cs typeface="Arial"/>
              </a:rPr>
              <a:t>Lett</a:t>
            </a:r>
            <a:r>
              <a:rPr lang="en-US" sz="1200" b="1" i="1" dirty="0" smtClean="0">
                <a:solidFill>
                  <a:srgbClr val="3366FF"/>
                </a:solidFill>
                <a:latin typeface="Arial"/>
                <a:cs typeface="Arial"/>
              </a:rPr>
              <a:t>. (Under Review)</a:t>
            </a:r>
            <a:endParaRPr lang="en-US" sz="1200" b="1" i="1" dirty="0">
              <a:solidFill>
                <a:srgbClr val="3366FF"/>
              </a:solidFill>
              <a:latin typeface="Arial"/>
              <a:cs typeface="Arial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5689600" y="3200400"/>
            <a:ext cx="2463800" cy="4647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200" b="1" i="1" dirty="0" smtClean="0">
                <a:solidFill>
                  <a:srgbClr val="FF0000"/>
                </a:solidFill>
                <a:latin typeface="Arial"/>
                <a:cs typeface="Arial"/>
              </a:rPr>
              <a:t>IEEE Trans. Nanotech. (2009)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200" b="1" i="1" dirty="0" smtClean="0">
                <a:solidFill>
                  <a:srgbClr val="3366FF"/>
                </a:solidFill>
                <a:latin typeface="Arial"/>
                <a:cs typeface="Arial"/>
              </a:rPr>
              <a:t>Math. Comp. Model. (2013)</a:t>
            </a:r>
            <a:endParaRPr lang="en-US" sz="1200" b="1" i="1" dirty="0">
              <a:solidFill>
                <a:srgbClr val="3366FF"/>
              </a:solidFill>
              <a:latin typeface="Arial"/>
              <a:cs typeface="Arial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685800" y="6088457"/>
            <a:ext cx="3574535" cy="4647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200" b="1" i="1" dirty="0" smtClean="0">
                <a:solidFill>
                  <a:srgbClr val="3366FF"/>
                </a:solidFill>
                <a:latin typeface="Arial"/>
                <a:cs typeface="Arial"/>
              </a:rPr>
              <a:t>Phys. Rev. B (2011</a:t>
            </a:r>
            <a:r>
              <a:rPr lang="en-US" sz="1200" b="1" i="1" dirty="0" smtClean="0">
                <a:solidFill>
                  <a:srgbClr val="3366FF"/>
                </a:solidFill>
                <a:latin typeface="Arial"/>
                <a:cs typeface="Arial"/>
              </a:rPr>
              <a:t>), </a:t>
            </a:r>
            <a:r>
              <a:rPr lang="en-US" sz="1200" b="1" i="1" dirty="0" smtClean="0">
                <a:solidFill>
                  <a:srgbClr val="FF0000"/>
                </a:solidFill>
                <a:latin typeface="Arial"/>
                <a:cs typeface="Arial"/>
              </a:rPr>
              <a:t>Science </a:t>
            </a:r>
            <a:r>
              <a:rPr lang="en-US" sz="1200" b="1" i="1" dirty="0" smtClean="0">
                <a:solidFill>
                  <a:srgbClr val="FF0000"/>
                </a:solidFill>
                <a:latin typeface="Arial"/>
                <a:cs typeface="Arial"/>
              </a:rPr>
              <a:t>(2012), 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200" b="1" i="1" dirty="0" smtClean="0">
                <a:solidFill>
                  <a:srgbClr val="FF0000"/>
                </a:solidFill>
                <a:latin typeface="Arial"/>
                <a:cs typeface="Arial"/>
              </a:rPr>
              <a:t>Nat. Nanotech. (</a:t>
            </a:r>
            <a:r>
              <a:rPr lang="en-US" sz="1200" b="1" i="1" dirty="0" smtClean="0">
                <a:solidFill>
                  <a:srgbClr val="FF0000"/>
                </a:solidFill>
                <a:latin typeface="Arial"/>
                <a:cs typeface="Arial"/>
              </a:rPr>
              <a:t>2012, 2014)</a:t>
            </a:r>
            <a:r>
              <a:rPr lang="en-US" sz="1200" b="1" i="1" dirty="0">
                <a:solidFill>
                  <a:srgbClr val="3366FF"/>
                </a:solidFill>
                <a:latin typeface="Arial"/>
                <a:cs typeface="Arial"/>
              </a:rPr>
              <a:t> </a:t>
            </a:r>
            <a:r>
              <a:rPr lang="en-US" sz="1200" b="1" i="1" dirty="0" err="1" smtClean="0">
                <a:solidFill>
                  <a:srgbClr val="FF0000"/>
                </a:solidFill>
                <a:latin typeface="Arial"/>
                <a:cs typeface="Arial"/>
              </a:rPr>
              <a:t>Nanoscale</a:t>
            </a:r>
            <a:r>
              <a:rPr lang="en-US" sz="1200" b="1" i="1" dirty="0" smtClean="0">
                <a:solidFill>
                  <a:srgbClr val="FF0000"/>
                </a:solidFill>
                <a:latin typeface="Arial"/>
                <a:cs typeface="Arial"/>
              </a:rPr>
              <a:t> (</a:t>
            </a:r>
            <a:r>
              <a:rPr lang="en-US" sz="1200" b="1" i="1" dirty="0" smtClean="0">
                <a:solidFill>
                  <a:srgbClr val="FF0000"/>
                </a:solidFill>
                <a:latin typeface="Arial"/>
                <a:cs typeface="Arial"/>
              </a:rPr>
              <a:t>2013</a:t>
            </a:r>
            <a:r>
              <a:rPr lang="en-US" sz="1200" b="1" i="1" dirty="0" smtClean="0">
                <a:solidFill>
                  <a:srgbClr val="FF0000"/>
                </a:solidFill>
                <a:latin typeface="Arial"/>
                <a:cs typeface="Arial"/>
              </a:rPr>
              <a:t>)</a:t>
            </a:r>
            <a:endParaRPr lang="en-US" sz="1200" b="1" i="1" dirty="0" smtClean="0">
              <a:solidFill>
                <a:srgbClr val="FF0000"/>
              </a:solidFill>
              <a:latin typeface="Arial"/>
              <a:cs typeface="Arial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4800600" y="5922327"/>
            <a:ext cx="2900406" cy="4647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200" b="1" i="1" dirty="0" smtClean="0">
                <a:solidFill>
                  <a:srgbClr val="3366FF"/>
                </a:solidFill>
                <a:latin typeface="Arial"/>
                <a:cs typeface="Arial"/>
              </a:rPr>
              <a:t>J. Appl. Phys. (2012)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200" b="1" i="1" dirty="0" smtClean="0">
                <a:solidFill>
                  <a:srgbClr val="3366FF"/>
                </a:solidFill>
                <a:latin typeface="Arial"/>
                <a:cs typeface="Arial"/>
              </a:rPr>
              <a:t>Math. Comp. Model. (Under Review)</a:t>
            </a:r>
          </a:p>
        </p:txBody>
      </p:sp>
      <p:pic>
        <p:nvPicPr>
          <p:cNvPr id="34" name="Picture 33" descr="Screen Shot 2013-05-05 at 10.39.05 PM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5615" y="4516396"/>
            <a:ext cx="2163385" cy="141966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91400" y="4800600"/>
            <a:ext cx="1600200" cy="120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1664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-704228252" y="-14788723"/>
            <a:ext cx="696592588" cy="79406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3148"/>
              </a:spcAft>
            </a:pPr>
            <a:r>
              <a:rPr lang="en-US" sz="3000" b="1" spc="-94" dirty="0" smtClean="0">
                <a:latin typeface="Arial"/>
              </a:rPr>
              <a:t>LANCZOS algorithm</a:t>
            </a:r>
            <a:endParaRPr lang="en-US" sz="3000" b="1" spc="-94" dirty="0">
              <a:latin typeface="Arial"/>
            </a:endParaRPr>
          </a:p>
        </p:txBody>
      </p:sp>
      <p:sp>
        <p:nvSpPr>
          <p:cNvPr id="12" name="직사각형 2"/>
          <p:cNvSpPr/>
          <p:nvPr/>
        </p:nvSpPr>
        <p:spPr>
          <a:xfrm>
            <a:off x="-786935324" y="-12412687"/>
            <a:ext cx="780255150" cy="7838013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marR="1362181"/>
            <a:r>
              <a:rPr lang="en-US" sz="2600" dirty="0" smtClean="0">
                <a:latin typeface="Arial"/>
              </a:rPr>
              <a:t>□ Algorithm: Flowchart of iterations [1][2]</a:t>
            </a:r>
            <a:endParaRPr lang="en-US" sz="2600" dirty="0">
              <a:latin typeface="Arial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-20497800" y="-7924800"/>
            <a:ext cx="15972771" cy="6331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53" name="Picture 7" descr="http://happist.com/zbxe/files/attach/images/520/025/011/%ED%99%94%EC%82%B4%ED%91%9C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441" y="2190311"/>
            <a:ext cx="806887" cy="357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7" descr="http://happist.com/zbxe/files/attach/images/520/025/011/%ED%99%94%EC%82%B4%ED%91%9C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9345" y="2190311"/>
            <a:ext cx="806887" cy="357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7" descr="http://happist.com/zbxe/files/attach/images/520/025/011/%ED%99%94%EC%82%B4%ED%91%9C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8799" y="2190311"/>
            <a:ext cx="806887" cy="357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Users\Administrator\Desktop\그림1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62277" y="2532241"/>
            <a:ext cx="7596315" cy="2284623"/>
          </a:xfrm>
          <a:prstGeom prst="rect">
            <a:avLst/>
          </a:prstGeom>
          <a:noFill/>
        </p:spPr>
      </p:pic>
      <p:pic>
        <p:nvPicPr>
          <p:cNvPr id="103" name="Picture 6" descr="그림3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76" y="4876800"/>
            <a:ext cx="2130051" cy="1822896"/>
          </a:xfrm>
          <a:prstGeom prst="rect">
            <a:avLst/>
          </a:prstGeom>
          <a:ln>
            <a:solidFill>
              <a:srgbClr val="FFFF00"/>
            </a:solidFill>
          </a:ln>
        </p:spPr>
      </p:pic>
      <p:sp>
        <p:nvSpPr>
          <p:cNvPr id="110" name="TextBox 109"/>
          <p:cNvSpPr txBox="1"/>
          <p:nvPr/>
        </p:nvSpPr>
        <p:spPr>
          <a:xfrm>
            <a:off x="3965433" y="1582024"/>
            <a:ext cx="1412566" cy="707886"/>
          </a:xfrm>
          <a:prstGeom prst="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ko-KR"/>
            </a:defPPr>
            <a:lvl1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800" b="1" kern="0">
                <a:solidFill>
                  <a:sysClr val="windowText" lastClr="000000"/>
                </a:solidFill>
                <a:latin typeface="HY태백B" pitchFamily="18" charset="-127"/>
                <a:ea typeface="HY태백B" pitchFamily="18" charset="-127"/>
              </a:defRPr>
            </a:lvl1pPr>
          </a:lstStyle>
          <a:p>
            <a:pPr algn="ctr"/>
            <a:r>
              <a:rPr lang="en-US" altLang="ko-KR" sz="2000" dirty="0" smtClean="0">
                <a:latin typeface="Arial" pitchFamily="34" charset="0"/>
                <a:ea typeface="HY목각파임B" pitchFamily="18" charset="-127"/>
                <a:cs typeface="Arial" pitchFamily="34" charset="0"/>
              </a:rPr>
              <a:t>Advanced</a:t>
            </a:r>
          </a:p>
          <a:p>
            <a:pPr algn="ctr"/>
            <a:r>
              <a:rPr lang="en-US" altLang="ko-KR" sz="2000" dirty="0" smtClean="0">
                <a:latin typeface="Arial" pitchFamily="34" charset="0"/>
                <a:ea typeface="HY목각파임B" pitchFamily="18" charset="-127"/>
                <a:cs typeface="Arial" pitchFamily="34" charset="0"/>
              </a:rPr>
              <a:t> Materials</a:t>
            </a:r>
            <a:endParaRPr lang="ko-KR" altLang="en-US" sz="2000" dirty="0">
              <a:latin typeface="Arial" pitchFamily="34" charset="0"/>
              <a:ea typeface="HY목각파임B" pitchFamily="18" charset="-127"/>
              <a:cs typeface="Arial" pitchFamily="34" charset="0"/>
            </a:endParaRPr>
          </a:p>
        </p:txBody>
      </p:sp>
      <p:sp>
        <p:nvSpPr>
          <p:cNvPr id="111" name="TextBox 110"/>
          <p:cNvSpPr txBox="1"/>
          <p:nvPr/>
        </p:nvSpPr>
        <p:spPr>
          <a:xfrm>
            <a:off x="6746502" y="1580711"/>
            <a:ext cx="1483098" cy="707886"/>
          </a:xfrm>
          <a:prstGeom prst="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ko-KR"/>
            </a:defPPr>
            <a:lvl1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800" b="1" kern="0">
                <a:solidFill>
                  <a:sysClr val="windowText" lastClr="000000"/>
                </a:solidFill>
                <a:latin typeface="HY태백B" pitchFamily="18" charset="-127"/>
                <a:ea typeface="HY태백B" pitchFamily="18" charset="-127"/>
              </a:defRPr>
            </a:lvl1pPr>
          </a:lstStyle>
          <a:p>
            <a:pPr algn="ctr"/>
            <a:r>
              <a:rPr lang="en-US" altLang="ko-KR" sz="2000" dirty="0" smtClean="0">
                <a:latin typeface="Arial" pitchFamily="34" charset="0"/>
                <a:ea typeface="HY목각파임B" pitchFamily="18" charset="-127"/>
                <a:cs typeface="Arial" pitchFamily="34" charset="0"/>
              </a:rPr>
              <a:t>Advanced </a:t>
            </a:r>
          </a:p>
          <a:p>
            <a:pPr algn="ctr"/>
            <a:r>
              <a:rPr lang="en-US" altLang="ko-KR" sz="2000" dirty="0" smtClean="0">
                <a:latin typeface="Arial" pitchFamily="34" charset="0"/>
                <a:ea typeface="HY목각파임B" pitchFamily="18" charset="-127"/>
                <a:cs typeface="Arial" pitchFamily="34" charset="0"/>
              </a:rPr>
              <a:t>Devices</a:t>
            </a:r>
            <a:endParaRPr lang="ko-KR" altLang="en-US" sz="2000" dirty="0">
              <a:latin typeface="Arial" pitchFamily="34" charset="0"/>
              <a:ea typeface="HY목각파임B" pitchFamily="18" charset="-127"/>
              <a:cs typeface="Arial" pitchFamily="34" charset="0"/>
            </a:endParaRPr>
          </a:p>
        </p:txBody>
      </p:sp>
      <p:sp>
        <p:nvSpPr>
          <p:cNvPr id="112" name="TextBox 111"/>
          <p:cNvSpPr txBox="1"/>
          <p:nvPr/>
        </p:nvSpPr>
        <p:spPr>
          <a:xfrm>
            <a:off x="715501" y="1582024"/>
            <a:ext cx="1981200" cy="707886"/>
          </a:xfrm>
          <a:prstGeom prst="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 latinLnBrk="0">
              <a:defRPr/>
            </a:pPr>
            <a:r>
              <a:rPr lang="en-US" altLang="ko-KR" sz="2000" b="1" kern="0" dirty="0" smtClean="0">
                <a:solidFill>
                  <a:sysClr val="windowText" lastClr="000000"/>
                </a:solidFill>
                <a:latin typeface="Arial" pitchFamily="34" charset="0"/>
                <a:ea typeface="HY목각파임B" pitchFamily="18" charset="-127"/>
                <a:cs typeface="Arial" pitchFamily="34" charset="0"/>
              </a:rPr>
              <a:t>Physics </a:t>
            </a:r>
          </a:p>
          <a:p>
            <a:pPr algn="ctr" latinLnBrk="0">
              <a:defRPr/>
            </a:pPr>
            <a:r>
              <a:rPr lang="en-US" altLang="ko-KR" sz="2000" b="1" kern="0" dirty="0" smtClean="0">
                <a:solidFill>
                  <a:sysClr val="windowText" lastClr="000000"/>
                </a:solidFill>
                <a:latin typeface="Arial" pitchFamily="34" charset="0"/>
                <a:ea typeface="HY목각파임B" pitchFamily="18" charset="-127"/>
                <a:cs typeface="Arial" pitchFamily="34" charset="0"/>
              </a:rPr>
              <a:t>Fundamentals</a:t>
            </a:r>
            <a:endParaRPr lang="ko-KR" altLang="en-US" sz="2000" b="1" kern="0" dirty="0">
              <a:solidFill>
                <a:sysClr val="windowText" lastClr="000000"/>
              </a:solidFill>
              <a:latin typeface="Arial" pitchFamily="34" charset="0"/>
              <a:ea typeface="HY목각파임B" pitchFamily="18" charset="-127"/>
              <a:cs typeface="Arial" pitchFamily="34" charset="0"/>
            </a:endParaRPr>
          </a:p>
        </p:txBody>
      </p:sp>
      <p:cxnSp>
        <p:nvCxnSpPr>
          <p:cNvPr id="113" name="꺾인 연결선 48"/>
          <p:cNvCxnSpPr>
            <a:endCxn id="111" idx="0"/>
          </p:cNvCxnSpPr>
          <p:nvPr/>
        </p:nvCxnSpPr>
        <p:spPr>
          <a:xfrm>
            <a:off x="4671716" y="1192837"/>
            <a:ext cx="2816335" cy="387874"/>
          </a:xfrm>
          <a:prstGeom prst="bentConnector2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꺾인 연결선 50"/>
          <p:cNvCxnSpPr>
            <a:stCxn id="112" idx="0"/>
          </p:cNvCxnSpPr>
          <p:nvPr/>
        </p:nvCxnSpPr>
        <p:spPr>
          <a:xfrm rot="5400000" flipH="1" flipV="1">
            <a:off x="2994315" y="-95376"/>
            <a:ext cx="389187" cy="2965615"/>
          </a:xfrm>
          <a:prstGeom prst="bentConnector2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연결선 114"/>
          <p:cNvCxnSpPr>
            <a:endCxn id="110" idx="0"/>
          </p:cNvCxnSpPr>
          <p:nvPr/>
        </p:nvCxnSpPr>
        <p:spPr>
          <a:xfrm rot="16200000" flipH="1">
            <a:off x="4334086" y="1244394"/>
            <a:ext cx="667624" cy="763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6" name="Picture 667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801" y="914400"/>
            <a:ext cx="2861198" cy="43267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18" name="Picture 14" descr="C:\Users\Administrator\Desktop\그림1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231892" y="4876800"/>
            <a:ext cx="2126167" cy="1822896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</p:pic>
      <p:pic>
        <p:nvPicPr>
          <p:cNvPr id="1027" name="Picture 3" descr="C:\Users\Administrator\Desktop\1.jp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4386052" y="4876800"/>
            <a:ext cx="2638136" cy="1822896"/>
          </a:xfrm>
          <a:prstGeom prst="rect">
            <a:avLst/>
          </a:prstGeom>
          <a:noFill/>
        </p:spPr>
      </p:pic>
      <p:pic>
        <p:nvPicPr>
          <p:cNvPr id="1030" name="Picture 6" descr="C:\Users\Administrator\Desktop\그림2.jpg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7048805" y="4921539"/>
            <a:ext cx="1386012" cy="878992"/>
          </a:xfrm>
          <a:prstGeom prst="rect">
            <a:avLst/>
          </a:prstGeom>
          <a:noFill/>
        </p:spPr>
      </p:pic>
      <p:pic>
        <p:nvPicPr>
          <p:cNvPr id="1031" name="Picture 7" descr="C:\Users\Administrator\Desktop\300px-NPN_BJT_(Planar)_Cross-section.svg.png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7062995" y="5837512"/>
            <a:ext cx="1380875" cy="805509"/>
          </a:xfrm>
          <a:prstGeom prst="rect">
            <a:avLst/>
          </a:prstGeom>
          <a:noFill/>
        </p:spPr>
      </p:pic>
      <p:pic>
        <p:nvPicPr>
          <p:cNvPr id="1035" name="Picture 11" descr="http://2.bp.blogspot.com/-JruELYmzIGM/TZ0DmXWOC7I/AAAAAAAAACo/a5dM9MlDpYo/s1600/Diode+%25281%2529.jpg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 rot="16200000">
            <a:off x="8154300" y="5492050"/>
            <a:ext cx="1266825" cy="622046"/>
          </a:xfrm>
          <a:prstGeom prst="rect">
            <a:avLst/>
          </a:prstGeom>
          <a:noFill/>
        </p:spPr>
      </p:pic>
      <p:sp>
        <p:nvSpPr>
          <p:cNvPr id="23" name="Rectangle 22"/>
          <p:cNvSpPr/>
          <p:nvPr/>
        </p:nvSpPr>
        <p:spPr>
          <a:xfrm>
            <a:off x="76199" y="101024"/>
            <a:ext cx="8053516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3148"/>
              </a:spcAft>
            </a:pPr>
            <a:r>
              <a:rPr lang="en-US" sz="3000" b="1" spc="-94" dirty="0" err="1" smtClean="0">
                <a:latin typeface="Arial"/>
              </a:rPr>
              <a:t>Nano+Physics+Electronics</a:t>
            </a:r>
            <a:r>
              <a:rPr lang="en-US" sz="3000" b="1" spc="-94" dirty="0">
                <a:latin typeface="Arial"/>
              </a:rPr>
              <a:t> </a:t>
            </a:r>
            <a:r>
              <a:rPr lang="en-US" sz="3000" b="1" spc="-94" dirty="0" smtClean="0">
                <a:latin typeface="Arial"/>
              </a:rPr>
              <a:t>- Education</a:t>
            </a:r>
            <a:endParaRPr lang="en-US" sz="3000" b="1" spc="-94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599519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5379</TotalTime>
  <Words>1907</Words>
  <Application>Microsoft Macintosh PowerPoint</Application>
  <PresentationFormat>On-screen Show (4:3)</PresentationFormat>
  <Paragraphs>289</Paragraphs>
  <Slides>20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Office Theme</vt:lpstr>
      <vt:lpstr>EDISON Project in Nanophysics/electronics  - Current status of contents and service -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Purdue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Hoon Ryu</dc:creator>
  <cp:lastModifiedBy>Hoon Ryu</cp:lastModifiedBy>
  <cp:revision>928</cp:revision>
  <cp:lastPrinted>2013-03-19T07:09:14Z</cp:lastPrinted>
  <dcterms:created xsi:type="dcterms:W3CDTF">2011-11-16T04:52:18Z</dcterms:created>
  <dcterms:modified xsi:type="dcterms:W3CDTF">2014-04-09T04:12:09Z</dcterms:modified>
</cp:coreProperties>
</file>